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01"/>
  </p:notesMasterIdLst>
  <p:handoutMasterIdLst>
    <p:handoutMasterId r:id="rId102"/>
  </p:handoutMasterIdLst>
  <p:sldIdLst>
    <p:sldId id="256" r:id="rId2"/>
    <p:sldId id="287" r:id="rId3"/>
    <p:sldId id="268" r:id="rId4"/>
    <p:sldId id="361" r:id="rId5"/>
    <p:sldId id="262" r:id="rId6"/>
    <p:sldId id="261" r:id="rId7"/>
    <p:sldId id="285" r:id="rId8"/>
    <p:sldId id="286" r:id="rId9"/>
    <p:sldId id="263" r:id="rId10"/>
    <p:sldId id="359" r:id="rId11"/>
    <p:sldId id="360" r:id="rId12"/>
    <p:sldId id="271" r:id="rId13"/>
    <p:sldId id="278" r:id="rId14"/>
    <p:sldId id="296" r:id="rId15"/>
    <p:sldId id="346" r:id="rId16"/>
    <p:sldId id="345" r:id="rId17"/>
    <p:sldId id="298" r:id="rId18"/>
    <p:sldId id="347" r:id="rId19"/>
    <p:sldId id="299" r:id="rId20"/>
    <p:sldId id="300" r:id="rId21"/>
    <p:sldId id="348" r:id="rId22"/>
    <p:sldId id="350" r:id="rId23"/>
    <p:sldId id="295" r:id="rId24"/>
    <p:sldId id="272" r:id="rId25"/>
    <p:sldId id="259" r:id="rId26"/>
    <p:sldId id="371" r:id="rId27"/>
    <p:sldId id="372" r:id="rId28"/>
    <p:sldId id="373" r:id="rId29"/>
    <p:sldId id="356" r:id="rId30"/>
    <p:sldId id="355" r:id="rId31"/>
    <p:sldId id="353" r:id="rId32"/>
    <p:sldId id="344" r:id="rId33"/>
    <p:sldId id="333" r:id="rId34"/>
    <p:sldId id="332" r:id="rId35"/>
    <p:sldId id="334" r:id="rId36"/>
    <p:sldId id="335" r:id="rId37"/>
    <p:sldId id="336" r:id="rId38"/>
    <p:sldId id="337" r:id="rId39"/>
    <p:sldId id="338" r:id="rId40"/>
    <p:sldId id="357" r:id="rId41"/>
    <p:sldId id="339" r:id="rId42"/>
    <p:sldId id="340" r:id="rId43"/>
    <p:sldId id="362" r:id="rId44"/>
    <p:sldId id="342" r:id="rId45"/>
    <p:sldId id="358" r:id="rId46"/>
    <p:sldId id="341" r:id="rId47"/>
    <p:sldId id="364" r:id="rId48"/>
    <p:sldId id="264" r:id="rId49"/>
    <p:sldId id="265" r:id="rId50"/>
    <p:sldId id="284" r:id="rId51"/>
    <p:sldId id="367" r:id="rId52"/>
    <p:sldId id="368" r:id="rId53"/>
    <p:sldId id="369" r:id="rId54"/>
    <p:sldId id="306" r:id="rId55"/>
    <p:sldId id="307" r:id="rId56"/>
    <p:sldId id="366" r:id="rId57"/>
    <p:sldId id="274" r:id="rId58"/>
    <p:sldId id="260" r:id="rId59"/>
    <p:sldId id="308" r:id="rId60"/>
    <p:sldId id="276" r:id="rId61"/>
    <p:sldId id="303" r:id="rId62"/>
    <p:sldId id="305" r:id="rId63"/>
    <p:sldId id="370" r:id="rId64"/>
    <p:sldId id="365" r:id="rId65"/>
    <p:sldId id="291" r:id="rId66"/>
    <p:sldId id="290" r:id="rId67"/>
    <p:sldId id="309" r:id="rId68"/>
    <p:sldId id="294" r:id="rId69"/>
    <p:sldId id="292" r:id="rId70"/>
    <p:sldId id="293" r:id="rId71"/>
    <p:sldId id="314" r:id="rId72"/>
    <p:sldId id="310" r:id="rId73"/>
    <p:sldId id="312" r:id="rId74"/>
    <p:sldId id="313" r:id="rId75"/>
    <p:sldId id="315" r:id="rId76"/>
    <p:sldId id="316" r:id="rId77"/>
    <p:sldId id="270" r:id="rId78"/>
    <p:sldId id="267" r:id="rId79"/>
    <p:sldId id="311" r:id="rId80"/>
    <p:sldId id="257" r:id="rId81"/>
    <p:sldId id="288"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297" r:id="rId97"/>
    <p:sldId id="343" r:id="rId98"/>
    <p:sldId id="349" r:id="rId99"/>
    <p:sldId id="33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C39F7-50F7-4747-A3CC-304CD21E1197}">
          <p14:sldIdLst>
            <p14:sldId id="256"/>
            <p14:sldId id="287"/>
            <p14:sldId id="268"/>
            <p14:sldId id="361"/>
            <p14:sldId id="262"/>
            <p14:sldId id="261"/>
            <p14:sldId id="285"/>
            <p14:sldId id="286"/>
            <p14:sldId id="263"/>
            <p14:sldId id="359"/>
            <p14:sldId id="360"/>
            <p14:sldId id="271"/>
            <p14:sldId id="278"/>
            <p14:sldId id="296"/>
            <p14:sldId id="346"/>
            <p14:sldId id="345"/>
            <p14:sldId id="298"/>
            <p14:sldId id="347"/>
            <p14:sldId id="299"/>
            <p14:sldId id="300"/>
            <p14:sldId id="348"/>
            <p14:sldId id="350"/>
            <p14:sldId id="295"/>
            <p14:sldId id="272"/>
            <p14:sldId id="259"/>
            <p14:sldId id="371"/>
            <p14:sldId id="372"/>
            <p14:sldId id="373"/>
            <p14:sldId id="356"/>
            <p14:sldId id="355"/>
            <p14:sldId id="353"/>
            <p14:sldId id="344"/>
            <p14:sldId id="333"/>
            <p14:sldId id="332"/>
            <p14:sldId id="334"/>
            <p14:sldId id="335"/>
            <p14:sldId id="336"/>
            <p14:sldId id="337"/>
            <p14:sldId id="338"/>
            <p14:sldId id="357"/>
            <p14:sldId id="339"/>
            <p14:sldId id="340"/>
            <p14:sldId id="362"/>
            <p14:sldId id="342"/>
            <p14:sldId id="358"/>
            <p14:sldId id="341"/>
          </p14:sldIdLst>
        </p14:section>
        <p14:section name="Anticipated Questions" id="{21D32C52-2204-FD4E-BCB0-0907F6C4F33F}">
          <p14:sldIdLst>
            <p14:sldId id="364"/>
          </p14:sldIdLst>
        </p14:section>
        <p14:section name="Lake Constance" id="{D6AC7303-CE30-9B41-842B-71EACA5684FD}">
          <p14:sldIdLst>
            <p14:sldId id="264"/>
            <p14:sldId id="265"/>
            <p14:sldId id="284"/>
          </p14:sldIdLst>
        </p14:section>
        <p14:section name="Old Intro" id="{320308FD-6BD3-9841-9ABF-6A0F03D3E241}">
          <p14:sldIdLst>
            <p14:sldId id="367"/>
            <p14:sldId id="368"/>
            <p14:sldId id="369"/>
          </p14:sldIdLst>
        </p14:section>
        <p14:section name="Leslie Matrix" id="{CCAC9124-B58C-0641-908A-004FA3BE3F9E}">
          <p14:sldIdLst>
            <p14:sldId id="306"/>
            <p14:sldId id="307"/>
          </p14:sldIdLst>
        </p14:section>
        <p14:section name="Cannibalism" id="{307F00BF-D4E0-E445-AD1D-EBF4F8D7BF8F}">
          <p14:sldIdLst>
            <p14:sldId id="366"/>
            <p14:sldId id="274"/>
            <p14:sldId id="260"/>
          </p14:sldIdLst>
        </p14:section>
        <p14:section name="Fishing Induced Evolution" id="{2321BE02-7C94-594D-B788-61D353AF6096}">
          <p14:sldIdLst>
            <p14:sldId id="308"/>
            <p14:sldId id="276"/>
            <p14:sldId id="303"/>
            <p14:sldId id="305"/>
          </p14:sldIdLst>
        </p14:section>
        <p14:section name="Metabolic Rate" id="{5CA41490-AA3B-9C41-B072-3FB88E4B3398}">
          <p14:sldIdLst>
            <p14:sldId id="370"/>
          </p14:sldIdLst>
        </p14:section>
        <p14:section name="TRASH" id="{2EF1E54C-673C-41F9-A0EA-74F0F604BAC2}">
          <p14:sldIdLst>
            <p14:sldId id="365"/>
            <p14:sldId id="291"/>
            <p14:sldId id="290"/>
            <p14:sldId id="309"/>
            <p14:sldId id="294"/>
            <p14:sldId id="292"/>
            <p14:sldId id="293"/>
            <p14:sldId id="314"/>
            <p14:sldId id="310"/>
            <p14:sldId id="312"/>
            <p14:sldId id="313"/>
            <p14:sldId id="315"/>
            <p14:sldId id="316"/>
            <p14:sldId id="270"/>
            <p14:sldId id="267"/>
            <p14:sldId id="311"/>
            <p14:sldId id="257"/>
            <p14:sldId id="288"/>
          </p14:sldIdLst>
        </p14:section>
        <p14:section name="Not done yet" id="{C09C2913-A73B-D640-A9E2-43ED3D44EF50}">
          <p14:sldIdLst>
            <p14:sldId id="317"/>
            <p14:sldId id="318"/>
            <p14:sldId id="319"/>
            <p14:sldId id="320"/>
            <p14:sldId id="321"/>
            <p14:sldId id="322"/>
            <p14:sldId id="323"/>
            <p14:sldId id="324"/>
            <p14:sldId id="325"/>
            <p14:sldId id="326"/>
            <p14:sldId id="327"/>
            <p14:sldId id="328"/>
            <p14:sldId id="329"/>
            <p14:sldId id="330"/>
            <p14:sldId id="297"/>
            <p14:sldId id="343"/>
            <p14:sldId id="349"/>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A0"/>
    <a:srgbClr val="C00712"/>
    <a:srgbClr val="1BB840"/>
    <a:srgbClr val="649EFC"/>
    <a:srgbClr val="F67770"/>
    <a:srgbClr val="70058D"/>
    <a:srgbClr val="6D0575"/>
    <a:srgbClr val="FA0200"/>
    <a:srgbClr val="00A689"/>
    <a:srgbClr val="1D9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2" autoAdjust="0"/>
    <p:restoredTop sz="85565" autoAdjust="0"/>
  </p:normalViewPr>
  <p:slideViewPr>
    <p:cSldViewPr snapToGrid="0">
      <p:cViewPr varScale="1">
        <p:scale>
          <a:sx n="83" d="100"/>
          <a:sy n="83" d="100"/>
        </p:scale>
        <p:origin x="712" y="200"/>
      </p:cViewPr>
      <p:guideLst/>
    </p:cSldViewPr>
  </p:slideViewPr>
  <p:outlineViewPr>
    <p:cViewPr>
      <p:scale>
        <a:sx n="33" d="100"/>
        <a:sy n="33" d="100"/>
      </p:scale>
      <p:origin x="0" y="-10256"/>
    </p:cViewPr>
  </p:outlineViewPr>
  <p:notesTextViewPr>
    <p:cViewPr>
      <p:scale>
        <a:sx n="95" d="100"/>
        <a:sy n="95" d="100"/>
      </p:scale>
      <p:origin x="0" y="0"/>
    </p:cViewPr>
  </p:notesTextViewPr>
  <p:sorterViewPr>
    <p:cViewPr>
      <p:scale>
        <a:sx n="66" d="100"/>
        <a:sy n="66" d="100"/>
      </p:scale>
      <p:origin x="0" y="0"/>
    </p:cViewPr>
  </p:sorterViewPr>
  <p:notesViewPr>
    <p:cSldViewPr snapToGrid="0">
      <p:cViewPr varScale="1">
        <p:scale>
          <a:sx n="93" d="100"/>
          <a:sy n="93" d="100"/>
        </p:scale>
        <p:origin x="148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96321F-8175-1346-B2A0-5106DEEBC677}" type="datetimeFigureOut">
              <a:rPr lang="en-US" smtClean="0"/>
              <a:t>6/25/18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D3660-45FA-AD4D-BF20-E953F05F5E1C}" type="slidenum">
              <a:rPr lang="en-US" smtClean="0"/>
              <a:t>‹#›</a:t>
            </a:fld>
            <a:endParaRPr lang="en-US"/>
          </a:p>
        </p:txBody>
      </p:sp>
    </p:spTree>
    <p:extLst>
      <p:ext uri="{BB962C8B-B14F-4D97-AF65-F5344CB8AC3E}">
        <p14:creationId xmlns:p14="http://schemas.microsoft.com/office/powerpoint/2010/main" val="12195520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3022B-D16A-407B-AEAC-02981A0EF228}" type="datetimeFigureOut">
              <a:rPr lang="en-CA" smtClean="0"/>
              <a:t>2018-06-25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77824-D8C3-4FE2-B30B-91DA723B4682}" type="slidenum">
              <a:rPr lang="en-CA" smtClean="0"/>
              <a:t>‹#›</a:t>
            </a:fld>
            <a:endParaRPr lang="en-CA"/>
          </a:p>
        </p:txBody>
      </p:sp>
    </p:spTree>
    <p:extLst>
      <p:ext uri="{BB962C8B-B14F-4D97-AF65-F5344CB8AC3E}">
        <p14:creationId xmlns:p14="http://schemas.microsoft.com/office/powerpoint/2010/main" val="1365447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 Steph,</a:t>
            </a:r>
            <a:r>
              <a:rPr lang="en-CA" baseline="0" dirty="0"/>
              <a:t> and m</a:t>
            </a:r>
            <a:r>
              <a:rPr lang="en-CA" dirty="0"/>
              <a:t>y project</a:t>
            </a:r>
            <a:r>
              <a:rPr lang="en-CA" baseline="0" dirty="0"/>
              <a:t> is on the effects of fisheries-induced life history shifts on ecosystem stability.  My supervisors are Anna and Jeff.</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0</a:t>
            </a:fld>
            <a:endParaRPr lang="en-CA"/>
          </a:p>
        </p:txBody>
      </p:sp>
    </p:spTree>
    <p:extLst>
      <p:ext uri="{BB962C8B-B14F-4D97-AF65-F5344CB8AC3E}">
        <p14:creationId xmlns:p14="http://schemas.microsoft.com/office/powerpoint/2010/main" val="360374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9</a:t>
            </a:fld>
            <a:endParaRPr lang="en-CA"/>
          </a:p>
        </p:txBody>
      </p:sp>
    </p:spTree>
    <p:extLst>
      <p:ext uri="{BB962C8B-B14F-4D97-AF65-F5344CB8AC3E}">
        <p14:creationId xmlns:p14="http://schemas.microsoft.com/office/powerpoint/2010/main" val="2703062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10</a:t>
            </a:fld>
            <a:endParaRPr lang="en-CA"/>
          </a:p>
        </p:txBody>
      </p:sp>
    </p:spTree>
    <p:extLst>
      <p:ext uri="{BB962C8B-B14F-4D97-AF65-F5344CB8AC3E}">
        <p14:creationId xmlns:p14="http://schemas.microsoft.com/office/powerpoint/2010/main" val="1283408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So the </a:t>
            </a:r>
            <a:r>
              <a:rPr lang="en-CA" dirty="0" err="1"/>
              <a:t>allometric</a:t>
            </a:r>
            <a:r>
              <a:rPr lang="en-CA" dirty="0"/>
              <a:t> trophic network starts by creating a random</a:t>
            </a:r>
            <a:r>
              <a:rPr lang="en-CA" baseline="0" dirty="0"/>
              <a:t> food web to show the dietary links between species.  You can think of the rows as your predators and your columns as your prey.  The elements in the matrix are either 1 or 0.  If it’s 1 it means that predator in row </a:t>
            </a:r>
            <a:r>
              <a:rPr lang="en-CA" baseline="0" dirty="0" err="1"/>
              <a:t>i</a:t>
            </a:r>
            <a:r>
              <a:rPr lang="en-CA" baseline="0" dirty="0"/>
              <a:t> consumes prey in column j. The graph on the right shows what this food web looks like. So your first two rows in this case are your autotrophs, your algae, because you can clearly see that they don’t eat anything else.  They are shown by the red circles.  Row 3 eats both autotrophs, which you can also see in the graph, 3 eats 1 and 2.  (continue on)</a:t>
            </a:r>
          </a:p>
          <a:p>
            <a:endParaRPr lang="en-CA" baseline="0" dirty="0"/>
          </a:p>
          <a:p>
            <a:r>
              <a:rPr lang="en-CA" baseline="0" dirty="0"/>
              <a:t>Species have been sorted by body mass, so it will always yield a lower triangular matrix.  </a:t>
            </a:r>
          </a:p>
          <a:p>
            <a:r>
              <a:rPr lang="en-CA" baseline="0" dirty="0"/>
              <a:t>A distinctive feature of this is that there isn’t any cannibalism present in this model, as you can see that the diagonal consists of 0s. </a:t>
            </a:r>
          </a:p>
          <a:p>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For the sake of this example, I defined the last row, species 6, as a fish, and colored it blue.</a:t>
            </a:r>
          </a:p>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11</a:t>
            </a:fld>
            <a:endParaRPr lang="en-CA"/>
          </a:p>
        </p:txBody>
      </p:sp>
    </p:spTree>
    <p:extLst>
      <p:ext uri="{BB962C8B-B14F-4D97-AF65-F5344CB8AC3E}">
        <p14:creationId xmlns:p14="http://schemas.microsoft.com/office/powerpoint/2010/main" val="2725067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12</a:t>
            </a:fld>
            <a:endParaRPr lang="en-CA"/>
          </a:p>
        </p:txBody>
      </p:sp>
    </p:spTree>
    <p:extLst>
      <p:ext uri="{BB962C8B-B14F-4D97-AF65-F5344CB8AC3E}">
        <p14:creationId xmlns:p14="http://schemas.microsoft.com/office/powerpoint/2010/main" val="805853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13</a:t>
            </a:fld>
            <a:endParaRPr lang="en-CA"/>
          </a:p>
        </p:txBody>
      </p:sp>
    </p:spTree>
    <p:extLst>
      <p:ext uri="{BB962C8B-B14F-4D97-AF65-F5344CB8AC3E}">
        <p14:creationId xmlns:p14="http://schemas.microsoft.com/office/powerpoint/2010/main" val="41790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14</a:t>
            </a:fld>
            <a:endParaRPr lang="en-CA"/>
          </a:p>
        </p:txBody>
      </p:sp>
    </p:spTree>
    <p:extLst>
      <p:ext uri="{BB962C8B-B14F-4D97-AF65-F5344CB8AC3E}">
        <p14:creationId xmlns:p14="http://schemas.microsoft.com/office/powerpoint/2010/main" val="267359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15</a:t>
            </a:fld>
            <a:endParaRPr lang="en-CA"/>
          </a:p>
        </p:txBody>
      </p:sp>
    </p:spTree>
    <p:extLst>
      <p:ext uri="{BB962C8B-B14F-4D97-AF65-F5344CB8AC3E}">
        <p14:creationId xmlns:p14="http://schemas.microsoft.com/office/powerpoint/2010/main" val="3113250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16</a:t>
            </a:fld>
            <a:endParaRPr lang="en-CA"/>
          </a:p>
        </p:txBody>
      </p:sp>
    </p:spTree>
    <p:extLst>
      <p:ext uri="{BB962C8B-B14F-4D97-AF65-F5344CB8AC3E}">
        <p14:creationId xmlns:p14="http://schemas.microsoft.com/office/powerpoint/2010/main" val="69730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have a basic web. We know what species are in it, we know what they eat, BUT we don’t yet know how energy flows through the system. So we should find the metabolic rate by estimating mass</a:t>
            </a:r>
          </a:p>
        </p:txBody>
      </p:sp>
      <p:sp>
        <p:nvSpPr>
          <p:cNvPr id="4" name="Slide Number Placeholder 3"/>
          <p:cNvSpPr>
            <a:spLocks noGrp="1"/>
          </p:cNvSpPr>
          <p:nvPr>
            <p:ph type="sldNum" sz="quarter" idx="10"/>
          </p:nvPr>
        </p:nvSpPr>
        <p:spPr/>
        <p:txBody>
          <a:bodyPr/>
          <a:lstStyle/>
          <a:p>
            <a:fld id="{96F77824-D8C3-4FE2-B30B-91DA723B4682}" type="slidenum">
              <a:rPr lang="en-CA" smtClean="0"/>
              <a:t>17</a:t>
            </a:fld>
            <a:endParaRPr lang="en-CA"/>
          </a:p>
        </p:txBody>
      </p:sp>
    </p:spTree>
    <p:extLst>
      <p:ext uri="{BB962C8B-B14F-4D97-AF65-F5344CB8AC3E}">
        <p14:creationId xmlns:p14="http://schemas.microsoft.com/office/powerpoint/2010/main" val="310568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18</a:t>
            </a:fld>
            <a:endParaRPr lang="en-CA"/>
          </a:p>
        </p:txBody>
      </p:sp>
    </p:spTree>
    <p:extLst>
      <p:ext uri="{BB962C8B-B14F-4D97-AF65-F5344CB8AC3E}">
        <p14:creationId xmlns:p14="http://schemas.microsoft.com/office/powerpoint/2010/main" val="35950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Fishing has</a:t>
            </a:r>
            <a:r>
              <a:rPr lang="en-CA" baseline="0" dirty="0"/>
              <a:t> had a substantial effect on fish body size.  For instance, these pictures are of trophy fish from sport fishing in the Florida Keys. This particular area has been posting their trophy fish on the same board every year for half a century, so we can record historical fish size.  The one on the left was taken in 1957 and you can see that some of those fish are bigger than the fishermen.  Fifty years later, in 2007, the trophy fish have an average length of 34 cm, or just over a foot.</a:t>
            </a:r>
          </a:p>
          <a:p>
            <a:r>
              <a:rPr lang="en-CA" baseline="0" dirty="0"/>
              <a:t>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a:t>
            </a:fld>
            <a:endParaRPr lang="en-CA"/>
          </a:p>
        </p:txBody>
      </p:sp>
    </p:spTree>
    <p:extLst>
      <p:ext uri="{BB962C8B-B14F-4D97-AF65-F5344CB8AC3E}">
        <p14:creationId xmlns:p14="http://schemas.microsoft.com/office/powerpoint/2010/main" val="4702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19</a:t>
            </a:fld>
            <a:endParaRPr lang="en-CA"/>
          </a:p>
        </p:txBody>
      </p:sp>
    </p:spTree>
    <p:extLst>
      <p:ext uri="{BB962C8B-B14F-4D97-AF65-F5344CB8AC3E}">
        <p14:creationId xmlns:p14="http://schemas.microsoft.com/office/powerpoint/2010/main" val="83807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20</a:t>
            </a:fld>
            <a:endParaRPr lang="en-CA"/>
          </a:p>
        </p:txBody>
      </p:sp>
    </p:spTree>
    <p:extLst>
      <p:ext uri="{BB962C8B-B14F-4D97-AF65-F5344CB8AC3E}">
        <p14:creationId xmlns:p14="http://schemas.microsoft.com/office/powerpoint/2010/main" val="105935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21</a:t>
            </a:fld>
            <a:endParaRPr lang="en-CA"/>
          </a:p>
        </p:txBody>
      </p:sp>
    </p:spTree>
    <p:extLst>
      <p:ext uri="{BB962C8B-B14F-4D97-AF65-F5344CB8AC3E}">
        <p14:creationId xmlns:p14="http://schemas.microsoft.com/office/powerpoint/2010/main" val="314787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The</a:t>
            </a:r>
            <a:r>
              <a:rPr lang="en-CA" baseline="0" dirty="0"/>
              <a:t> nice thing about this model is that you treat new life stages as new nodes in the web, since they have different diets.  You can connect the life history stages with </a:t>
            </a:r>
            <a:r>
              <a:rPr lang="en-CA" baseline="0" dirty="0" err="1"/>
              <a:t>leslie</a:t>
            </a:r>
            <a:r>
              <a:rPr lang="en-CA" baseline="0" dirty="0"/>
              <a:t> matrices, which just describe how many juveniles mature to the next </a:t>
            </a:r>
            <a:r>
              <a:rPr lang="en-CA" baseline="0" dirty="0" err="1"/>
              <a:t>lifestage</a:t>
            </a:r>
            <a:r>
              <a:rPr lang="en-CA" baseline="0" dirty="0"/>
              <a:t> each year, and how many offspring adults produced per year.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22</a:t>
            </a:fld>
            <a:endParaRPr lang="en-CA"/>
          </a:p>
        </p:txBody>
      </p:sp>
    </p:spTree>
    <p:extLst>
      <p:ext uri="{BB962C8B-B14F-4D97-AF65-F5344CB8AC3E}">
        <p14:creationId xmlns:p14="http://schemas.microsoft.com/office/powerpoint/2010/main" val="1144578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when you want to add life histories</a:t>
            </a:r>
            <a:r>
              <a:rPr lang="en-CA" baseline="0" dirty="0"/>
              <a:t> to the fish species, all you need to do is add in more rows.  So in this example I added two life stages to this fish species.  In this graph maturation is shown by green arrows, so 6 matures to 7, and 7 matures to 8.</a:t>
            </a:r>
          </a:p>
          <a:p>
            <a:endParaRPr lang="en-CA" baseline="0" dirty="0"/>
          </a:p>
          <a:p>
            <a:r>
              <a:rPr lang="en-CA" baseline="0" dirty="0"/>
              <a:t>Take note that there is no cannibalism present in this model, as you can see that 8 does not eat 7 or 6, and 7 does not eat 6.</a:t>
            </a:r>
          </a:p>
        </p:txBody>
      </p:sp>
      <p:sp>
        <p:nvSpPr>
          <p:cNvPr id="4" name="Slide Number Placeholder 3"/>
          <p:cNvSpPr>
            <a:spLocks noGrp="1"/>
          </p:cNvSpPr>
          <p:nvPr>
            <p:ph type="sldNum" sz="quarter" idx="10"/>
          </p:nvPr>
        </p:nvSpPr>
        <p:spPr/>
        <p:txBody>
          <a:bodyPr/>
          <a:lstStyle/>
          <a:p>
            <a:fld id="{96F77824-D8C3-4FE2-B30B-91DA723B4682}" type="slidenum">
              <a:rPr lang="en-CA" smtClean="0"/>
              <a:t>23</a:t>
            </a:fld>
            <a:endParaRPr lang="en-CA"/>
          </a:p>
        </p:txBody>
      </p:sp>
    </p:spTree>
    <p:extLst>
      <p:ext uri="{BB962C8B-B14F-4D97-AF65-F5344CB8AC3E}">
        <p14:creationId xmlns:p14="http://schemas.microsoft.com/office/powerpoint/2010/main" val="692874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a:t>
            </a:r>
            <a:r>
              <a:rPr lang="en-CA" baseline="0" dirty="0"/>
              <a:t> give a realistic diet for the new life stages that we create, we need to estimate the size of the new life stages, s</a:t>
            </a:r>
            <a:r>
              <a:rPr lang="en-CA" dirty="0"/>
              <a:t>ince fish are limited</a:t>
            </a:r>
            <a:r>
              <a:rPr lang="en-CA" baseline="0" dirty="0"/>
              <a:t> to eating prey smaller than themselves.  </a:t>
            </a:r>
            <a:r>
              <a:rPr lang="en-CA" dirty="0"/>
              <a:t>Since the model gives us adult weights</a:t>
            </a:r>
            <a:r>
              <a:rPr lang="en-CA" baseline="0" dirty="0"/>
              <a:t> for fish species, we can work backwards to deduce the weight at each life stage using the von </a:t>
            </a:r>
            <a:r>
              <a:rPr lang="en-CA" baseline="0" dirty="0" err="1"/>
              <a:t>Bertalanffy</a:t>
            </a:r>
            <a:r>
              <a:rPr lang="en-CA" baseline="0" dirty="0"/>
              <a:t> growth curve.  </a:t>
            </a:r>
          </a:p>
          <a:p>
            <a:endParaRPr lang="en-CA" baseline="0" dirty="0"/>
          </a:p>
          <a:p>
            <a:r>
              <a:rPr lang="en-CA" baseline="0" dirty="0"/>
              <a:t>So this equation tells us how long the fish will be at any point in time.  So the length at time t is equal to the asymptotic length, or the theoretical length that a fish would reach if it continued to grow for eternity, times the </a:t>
            </a:r>
          </a:p>
          <a:p>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24</a:t>
            </a:fld>
            <a:endParaRPr lang="en-CA"/>
          </a:p>
        </p:txBody>
      </p:sp>
    </p:spTree>
    <p:extLst>
      <p:ext uri="{BB962C8B-B14F-4D97-AF65-F5344CB8AC3E}">
        <p14:creationId xmlns:p14="http://schemas.microsoft.com/office/powerpoint/2010/main" val="3826604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25</a:t>
            </a:fld>
            <a:endParaRPr lang="en-CA"/>
          </a:p>
        </p:txBody>
      </p:sp>
    </p:spTree>
    <p:extLst>
      <p:ext uri="{BB962C8B-B14F-4D97-AF65-F5344CB8AC3E}">
        <p14:creationId xmlns:p14="http://schemas.microsoft.com/office/powerpoint/2010/main" val="11220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26</a:t>
            </a:fld>
            <a:endParaRPr lang="en-CA"/>
          </a:p>
        </p:txBody>
      </p:sp>
    </p:spTree>
    <p:extLst>
      <p:ext uri="{BB962C8B-B14F-4D97-AF65-F5344CB8AC3E}">
        <p14:creationId xmlns:p14="http://schemas.microsoft.com/office/powerpoint/2010/main" val="2790487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This can be summarized into a Leslie life history matrix, which were invented by Patrick Leslie, where entry a(</a:t>
            </a:r>
            <a:r>
              <a:rPr lang="en-CA" sz="1200" b="0" i="0" u="none" strike="noStrike" kern="1200" dirty="0" err="1">
                <a:solidFill>
                  <a:schemeClr val="tx1"/>
                </a:solidFill>
                <a:effectLst/>
                <a:latin typeface="+mn-lt"/>
                <a:ea typeface="+mn-ea"/>
                <a:cs typeface="+mn-cs"/>
              </a:rPr>
              <a:t>ij</a:t>
            </a:r>
            <a:r>
              <a:rPr lang="en-CA" sz="1200" b="0" i="0" u="none" strike="noStrike" kern="1200" dirty="0">
                <a:solidFill>
                  <a:schemeClr val="tx1"/>
                </a:solidFill>
                <a:effectLst/>
                <a:latin typeface="+mn-lt"/>
                <a:ea typeface="+mn-ea"/>
                <a:cs typeface="+mn-cs"/>
              </a:rPr>
              <a:t>) is the contribution of biomass from the </a:t>
            </a:r>
            <a:r>
              <a:rPr lang="en-CA" sz="1200" b="0" i="0" u="none" strike="noStrike" kern="1200" dirty="0" err="1">
                <a:solidFill>
                  <a:schemeClr val="tx1"/>
                </a:solidFill>
                <a:effectLst/>
                <a:latin typeface="+mn-lt"/>
                <a:ea typeface="+mn-ea"/>
                <a:cs typeface="+mn-cs"/>
              </a:rPr>
              <a:t>j</a:t>
            </a:r>
            <a:r>
              <a:rPr lang="en-CA" sz="1200" b="0" i="0" u="none" strike="noStrike" kern="1200" baseline="30000" dirty="0" err="1">
                <a:solidFill>
                  <a:schemeClr val="tx1"/>
                </a:solidFill>
                <a:effectLst/>
                <a:latin typeface="+mn-lt"/>
                <a:ea typeface="+mn-ea"/>
                <a:cs typeface="+mn-cs"/>
              </a:rPr>
              <a:t>th</a:t>
            </a:r>
            <a:r>
              <a:rPr lang="en-CA" sz="1200" b="0" i="0" u="none" strike="noStrike" kern="1200" dirty="0">
                <a:solidFill>
                  <a:schemeClr val="tx1"/>
                </a:solidFill>
                <a:effectLst/>
                <a:latin typeface="+mn-lt"/>
                <a:ea typeface="+mn-ea"/>
                <a:cs typeface="+mn-cs"/>
              </a:rPr>
              <a:t> column to the </a:t>
            </a:r>
            <a:r>
              <a:rPr lang="en-CA" sz="1200" b="0" i="0" u="none" strike="noStrike" kern="1200" dirty="0" err="1">
                <a:solidFill>
                  <a:schemeClr val="tx1"/>
                </a:solidFill>
                <a:effectLst/>
                <a:latin typeface="+mn-lt"/>
                <a:ea typeface="+mn-ea"/>
                <a:cs typeface="+mn-cs"/>
              </a:rPr>
              <a:t>i</a:t>
            </a:r>
            <a:r>
              <a:rPr lang="en-CA" sz="1200" b="0" i="0" u="none" strike="noStrike" kern="1200" baseline="30000" dirty="0" err="1">
                <a:solidFill>
                  <a:schemeClr val="tx1"/>
                </a:solidFill>
                <a:effectLst/>
                <a:latin typeface="+mn-lt"/>
                <a:ea typeface="+mn-ea"/>
                <a:cs typeface="+mn-cs"/>
              </a:rPr>
              <a:t>th</a:t>
            </a:r>
            <a:r>
              <a:rPr lang="en-CA" sz="1200" b="0" i="0" u="none" strike="noStrike" kern="1200" dirty="0">
                <a:solidFill>
                  <a:schemeClr val="tx1"/>
                </a:solidFill>
                <a:effectLst/>
                <a:latin typeface="+mn-lt"/>
                <a:ea typeface="+mn-ea"/>
                <a:cs typeface="+mn-cs"/>
              </a:rPr>
              <a:t> row. </a:t>
            </a:r>
            <a:endParaRPr lang="en-CA"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27</a:t>
            </a:fld>
            <a:endParaRPr lang="en-CA"/>
          </a:p>
        </p:txBody>
      </p:sp>
    </p:spTree>
    <p:extLst>
      <p:ext uri="{BB962C8B-B14F-4D97-AF65-F5344CB8AC3E}">
        <p14:creationId xmlns:p14="http://schemas.microsoft.com/office/powerpoint/2010/main" val="3875221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28</a:t>
            </a:fld>
            <a:endParaRPr lang="en-CA"/>
          </a:p>
        </p:txBody>
      </p:sp>
    </p:spTree>
    <p:extLst>
      <p:ext uri="{BB962C8B-B14F-4D97-AF65-F5344CB8AC3E}">
        <p14:creationId xmlns:p14="http://schemas.microsoft.com/office/powerpoint/2010/main" val="213154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this harvest selection</a:t>
            </a:r>
            <a:r>
              <a:rPr lang="en-CA" baseline="0" dirty="0"/>
              <a:t> for smaller fish has some evolutionary consequences on their life histories.  Mainly, they have smaller body sizes at each life stage, shorter life spans, and earlier ages of reproduction.</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a:t>
            </a:fld>
            <a:endParaRPr lang="en-CA"/>
          </a:p>
        </p:txBody>
      </p:sp>
    </p:spTree>
    <p:extLst>
      <p:ext uri="{BB962C8B-B14F-4D97-AF65-F5344CB8AC3E}">
        <p14:creationId xmlns:p14="http://schemas.microsoft.com/office/powerpoint/2010/main" val="3877768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29</a:t>
            </a:fld>
            <a:endParaRPr lang="en-CA"/>
          </a:p>
        </p:txBody>
      </p:sp>
    </p:spTree>
    <p:extLst>
      <p:ext uri="{BB962C8B-B14F-4D97-AF65-F5344CB8AC3E}">
        <p14:creationId xmlns:p14="http://schemas.microsoft.com/office/powerpoint/2010/main" val="118617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So there are two main effects of adding in life history structure, we are first of all increasing the web size by adding new nodes, and secondly by linking life stages together by accounting for growth and reproduction.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already know what happens when we work with larger webs, that’s not the interesting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we want to do is figure out how much of our results is due to linking the life histories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it’s still important to do </a:t>
            </a:r>
            <a:r>
              <a:rPr lang="en-CA" dirty="0" err="1"/>
              <a:t>th</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 and we want to disentangle which effects has the most impact on our model</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30</a:t>
            </a:fld>
            <a:endParaRPr lang="en-CA"/>
          </a:p>
        </p:txBody>
      </p:sp>
    </p:spTree>
    <p:extLst>
      <p:ext uri="{BB962C8B-B14F-4D97-AF65-F5344CB8AC3E}">
        <p14:creationId xmlns:p14="http://schemas.microsoft.com/office/powerpoint/2010/main" val="3085520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So we want to test three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You might ask why we bother testing all three model types, and why we don’t just compare the last two models. Well, when we extend the web by adding in new life stages, we are actually changing the model structure from a pure ATN model (which we know approximates real ecosystems well, since it has been well-studied), to something that simply approximates an ATN model. So we can no longer compare our results to the pure ATN model.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31</a:t>
            </a:fld>
            <a:endParaRPr lang="en-CA"/>
          </a:p>
        </p:txBody>
      </p:sp>
    </p:spTree>
    <p:extLst>
      <p:ext uri="{BB962C8B-B14F-4D97-AF65-F5344CB8AC3E}">
        <p14:creationId xmlns:p14="http://schemas.microsoft.com/office/powerpoint/2010/main" val="1545147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First, we want to show that our model is realistic. Is this even a good simulation of an ecosystem</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32</a:t>
            </a:fld>
            <a:endParaRPr lang="en-CA"/>
          </a:p>
        </p:txBody>
      </p:sp>
    </p:spTree>
    <p:extLst>
      <p:ext uri="{BB962C8B-B14F-4D97-AF65-F5344CB8AC3E}">
        <p14:creationId xmlns:p14="http://schemas.microsoft.com/office/powerpoint/2010/main" val="265183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we want to check if our model is realistic. </a:t>
            </a:r>
          </a:p>
        </p:txBody>
      </p:sp>
      <p:sp>
        <p:nvSpPr>
          <p:cNvPr id="4" name="Slide Number Placeholder 3"/>
          <p:cNvSpPr>
            <a:spLocks noGrp="1"/>
          </p:cNvSpPr>
          <p:nvPr>
            <p:ph type="sldNum" sz="quarter" idx="10"/>
          </p:nvPr>
        </p:nvSpPr>
        <p:spPr/>
        <p:txBody>
          <a:bodyPr/>
          <a:lstStyle/>
          <a:p>
            <a:fld id="{96F77824-D8C3-4FE2-B30B-91DA723B4682}" type="slidenum">
              <a:rPr lang="en-CA" smtClean="0"/>
              <a:t>33</a:t>
            </a:fld>
            <a:endParaRPr lang="en-CA"/>
          </a:p>
        </p:txBody>
      </p:sp>
    </p:spTree>
    <p:extLst>
      <p:ext uri="{BB962C8B-B14F-4D97-AF65-F5344CB8AC3E}">
        <p14:creationId xmlns:p14="http://schemas.microsoft.com/office/powerpoint/2010/main" val="1571562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34</a:t>
            </a:fld>
            <a:endParaRPr lang="en-CA"/>
          </a:p>
        </p:txBody>
      </p:sp>
    </p:spTree>
    <p:extLst>
      <p:ext uri="{BB962C8B-B14F-4D97-AF65-F5344CB8AC3E}">
        <p14:creationId xmlns:p14="http://schemas.microsoft.com/office/powerpoint/2010/main" val="1002338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35</a:t>
            </a:fld>
            <a:endParaRPr lang="en-CA"/>
          </a:p>
        </p:txBody>
      </p:sp>
    </p:spTree>
    <p:extLst>
      <p:ext uri="{BB962C8B-B14F-4D97-AF65-F5344CB8AC3E}">
        <p14:creationId xmlns:p14="http://schemas.microsoft.com/office/powerpoint/2010/main" val="2969985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36</a:t>
            </a:fld>
            <a:endParaRPr lang="en-CA"/>
          </a:p>
        </p:txBody>
      </p:sp>
    </p:spTree>
    <p:extLst>
      <p:ext uri="{BB962C8B-B14F-4D97-AF65-F5344CB8AC3E}">
        <p14:creationId xmlns:p14="http://schemas.microsoft.com/office/powerpoint/2010/main" val="3233997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37</a:t>
            </a:fld>
            <a:endParaRPr lang="en-CA"/>
          </a:p>
        </p:txBody>
      </p:sp>
    </p:spTree>
    <p:extLst>
      <p:ext uri="{BB962C8B-B14F-4D97-AF65-F5344CB8AC3E}">
        <p14:creationId xmlns:p14="http://schemas.microsoft.com/office/powerpoint/2010/main" val="290778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38</a:t>
            </a:fld>
            <a:endParaRPr lang="en-CA"/>
          </a:p>
        </p:txBody>
      </p:sp>
    </p:spTree>
    <p:extLst>
      <p:ext uri="{BB962C8B-B14F-4D97-AF65-F5344CB8AC3E}">
        <p14:creationId xmlns:p14="http://schemas.microsoft.com/office/powerpoint/2010/main" val="31411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a:t>
            </a:fld>
            <a:endParaRPr lang="en-CA"/>
          </a:p>
        </p:txBody>
      </p:sp>
    </p:spTree>
    <p:extLst>
      <p:ext uri="{BB962C8B-B14F-4D97-AF65-F5344CB8AC3E}">
        <p14:creationId xmlns:p14="http://schemas.microsoft.com/office/powerpoint/2010/main" val="442406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39</a:t>
            </a:fld>
            <a:endParaRPr lang="en-CA"/>
          </a:p>
        </p:txBody>
      </p:sp>
    </p:spTree>
    <p:extLst>
      <p:ext uri="{BB962C8B-B14F-4D97-AF65-F5344CB8AC3E}">
        <p14:creationId xmlns:p14="http://schemas.microsoft.com/office/powerpoint/2010/main" val="1868917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40</a:t>
            </a:fld>
            <a:endParaRPr lang="en-CA"/>
          </a:p>
        </p:txBody>
      </p:sp>
    </p:spTree>
    <p:extLst>
      <p:ext uri="{BB962C8B-B14F-4D97-AF65-F5344CB8AC3E}">
        <p14:creationId xmlns:p14="http://schemas.microsoft.com/office/powerpoint/2010/main" val="2097794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41</a:t>
            </a:fld>
            <a:endParaRPr lang="en-CA"/>
          </a:p>
        </p:txBody>
      </p:sp>
    </p:spTree>
    <p:extLst>
      <p:ext uri="{BB962C8B-B14F-4D97-AF65-F5344CB8AC3E}">
        <p14:creationId xmlns:p14="http://schemas.microsoft.com/office/powerpoint/2010/main" val="3555788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42</a:t>
            </a:fld>
            <a:endParaRPr lang="en-CA"/>
          </a:p>
        </p:txBody>
      </p:sp>
    </p:spTree>
    <p:extLst>
      <p:ext uri="{BB962C8B-B14F-4D97-AF65-F5344CB8AC3E}">
        <p14:creationId xmlns:p14="http://schemas.microsoft.com/office/powerpoint/2010/main" val="3036614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43</a:t>
            </a:fld>
            <a:endParaRPr lang="en-CA"/>
          </a:p>
        </p:txBody>
      </p:sp>
    </p:spTree>
    <p:extLst>
      <p:ext uri="{BB962C8B-B14F-4D97-AF65-F5344CB8AC3E}">
        <p14:creationId xmlns:p14="http://schemas.microsoft.com/office/powerpoint/2010/main" val="4098493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Anna Kuparinen found</a:t>
            </a:r>
            <a:r>
              <a:rPr lang="en-CA" baseline="0" dirty="0"/>
              <a:t> some very exciting results with life history shifts in a model simulating lake Constance.  </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44</a:t>
            </a:fld>
            <a:endParaRPr lang="en-CA"/>
          </a:p>
        </p:txBody>
      </p:sp>
    </p:spTree>
    <p:extLst>
      <p:ext uri="{BB962C8B-B14F-4D97-AF65-F5344CB8AC3E}">
        <p14:creationId xmlns:p14="http://schemas.microsoft.com/office/powerpoint/2010/main" val="1782090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45</a:t>
            </a:fld>
            <a:endParaRPr lang="en-CA"/>
          </a:p>
        </p:txBody>
      </p:sp>
    </p:spTree>
    <p:extLst>
      <p:ext uri="{BB962C8B-B14F-4D97-AF65-F5344CB8AC3E}">
        <p14:creationId xmlns:p14="http://schemas.microsoft.com/office/powerpoint/2010/main" val="1078034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46</a:t>
            </a:fld>
            <a:endParaRPr lang="en-CA"/>
          </a:p>
        </p:txBody>
      </p:sp>
    </p:spTree>
    <p:extLst>
      <p:ext uri="{BB962C8B-B14F-4D97-AF65-F5344CB8AC3E}">
        <p14:creationId xmlns:p14="http://schemas.microsoft.com/office/powerpoint/2010/main" val="914206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a:t>
            </a:r>
            <a:r>
              <a:rPr lang="en-CA" baseline="0" dirty="0"/>
              <a:t> we want to test ecosystem stability.  Stability has two components:  resistance and resilience.  Resistance measures how little change an ecosystem undergoes when disturbed, while resilience measures the ability of an ecosystem to recover from disturbance.  In theses studies, disturbance is usually simulated by exposing the ecosystem to fishing pressure.  </a:t>
            </a:r>
          </a:p>
          <a:p>
            <a:endParaRPr lang="en-CA" baseline="0" dirty="0"/>
          </a:p>
          <a:p>
            <a:r>
              <a:rPr lang="en-CA" baseline="0" dirty="0"/>
              <a:t>So here is an example of how we apply it.  </a:t>
            </a:r>
          </a:p>
          <a:p>
            <a:endParaRPr lang="en-CA" baseline="0" dirty="0"/>
          </a:p>
          <a:p>
            <a:r>
              <a:rPr lang="en-CA" baseline="0" dirty="0"/>
              <a:t>This figure shows the total biomass in the model over a bit more than a century.  The first few years shows the population in its pristine state, before the fishing occurred.  The first vertical line represents the onset of fishing, and the second line is when the fishing ends again.  So there are three states in this model:  before fishing, during fishing, and after fishing has ended. The red line shows a scenario with life history changes, while the black line shows the control, a scenario without life history changes.</a:t>
            </a:r>
          </a:p>
          <a:p>
            <a:endParaRPr lang="en-CA" baseline="0" dirty="0"/>
          </a:p>
          <a:p>
            <a:r>
              <a:rPr lang="en-CA" baseline="0" dirty="0"/>
              <a:t>The take away is that when you incorporate life history there will be an increase in fluctuations in biomass. </a:t>
            </a:r>
          </a:p>
          <a:p>
            <a:endParaRPr lang="en-CA" baseline="0" dirty="0"/>
          </a:p>
          <a:p>
            <a:r>
              <a:rPr lang="en-CA" baseline="0" dirty="0"/>
              <a:t>So we apply fishing pressure to an ecosystem that’s already at equilibrium, and measure the changes in the mean and variance of the biomass for each species in the system.  For resistance, we take this measurement during a time period with fishing exploitation, and for resilience, we take the measurement after fishing has stopped and the population is allowed to reach a new equilibrium.</a:t>
            </a:r>
          </a:p>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47</a:t>
            </a:fld>
            <a:endParaRPr lang="en-CA"/>
          </a:p>
        </p:txBody>
      </p:sp>
    </p:spTree>
    <p:extLst>
      <p:ext uri="{BB962C8B-B14F-4D97-AF65-F5344CB8AC3E}">
        <p14:creationId xmlns:p14="http://schemas.microsoft.com/office/powerpoint/2010/main" val="1733111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a:t>
            </a:r>
            <a:r>
              <a:rPr lang="en-CA" baseline="0" dirty="0"/>
              <a:t> for well studied specific ecosystem</a:t>
            </a:r>
            <a:endParaRPr lang="en-CA" dirty="0"/>
          </a:p>
          <a:p>
            <a:r>
              <a:rPr lang="en-CA" dirty="0"/>
              <a:t>She</a:t>
            </a:r>
            <a:r>
              <a:rPr lang="en-CA" baseline="0" dirty="0"/>
              <a:t> found an increase in variance of biomass for all the species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48</a:t>
            </a:fld>
            <a:endParaRPr lang="en-CA"/>
          </a:p>
        </p:txBody>
      </p:sp>
    </p:spTree>
    <p:extLst>
      <p:ext uri="{BB962C8B-B14F-4D97-AF65-F5344CB8AC3E}">
        <p14:creationId xmlns:p14="http://schemas.microsoft.com/office/powerpoint/2010/main" val="323150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Trawling puts an upper limit on body size, since it catches all fish above a certain size.</a:t>
            </a:r>
          </a:p>
          <a:p>
            <a:r>
              <a:rPr lang="en-CA" dirty="0"/>
              <a:t>Since fish</a:t>
            </a:r>
            <a:r>
              <a:rPr lang="en-CA" baseline="0" dirty="0"/>
              <a:t> are limited by their gape size, their potential prey species are limited to organisms smaller than them.</a:t>
            </a:r>
          </a:p>
          <a:p>
            <a:r>
              <a:rPr lang="en-CA" baseline="0" dirty="0"/>
              <a:t>However, the truncation of fish body size homogenizes fish size, so species are more likely to be the same size.  This means that they are more likely to be competing for the same resources, and increases the competition between species. </a:t>
            </a:r>
          </a:p>
          <a:p>
            <a:r>
              <a:rPr lang="en-CA" baseline="0" dirty="0"/>
              <a:t>Hence recovery from overfishing is slower.</a:t>
            </a:r>
          </a:p>
          <a:p>
            <a:endParaRPr lang="en-CA" dirty="0"/>
          </a:p>
          <a:p>
            <a:r>
              <a:rPr lang="en-CA" dirty="0"/>
              <a:t>This might also place a larger burden</a:t>
            </a:r>
            <a:r>
              <a:rPr lang="en-CA" baseline="0" dirty="0"/>
              <a:t> on the prey species, including juvenile fish.</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a:t>
            </a:fld>
            <a:endParaRPr lang="en-CA"/>
          </a:p>
        </p:txBody>
      </p:sp>
    </p:spTree>
    <p:extLst>
      <p:ext uri="{BB962C8B-B14F-4D97-AF65-F5344CB8AC3E}">
        <p14:creationId xmlns:p14="http://schemas.microsoft.com/office/powerpoint/2010/main" val="3340391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fluctuations</a:t>
            </a:r>
            <a:r>
              <a:rPr lang="en-CA" baseline="0" dirty="0"/>
              <a:t> resonated through the entire ecosystem, including lower trophic levels.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49</a:t>
            </a:fld>
            <a:endParaRPr lang="en-CA"/>
          </a:p>
        </p:txBody>
      </p:sp>
    </p:spTree>
    <p:extLst>
      <p:ext uri="{BB962C8B-B14F-4D97-AF65-F5344CB8AC3E}">
        <p14:creationId xmlns:p14="http://schemas.microsoft.com/office/powerpoint/2010/main" val="1973536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this harvest selection</a:t>
            </a:r>
            <a:r>
              <a:rPr lang="en-CA" baseline="0" dirty="0"/>
              <a:t> for smaller fish has some evolutionary consequences on their life histories.  Mainly, they have smaller body sizes at each life stage, shorter life spans, and earlier ages of reproduction.</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50</a:t>
            </a:fld>
            <a:endParaRPr lang="en-CA"/>
          </a:p>
        </p:txBody>
      </p:sp>
    </p:spTree>
    <p:extLst>
      <p:ext uri="{BB962C8B-B14F-4D97-AF65-F5344CB8AC3E}">
        <p14:creationId xmlns:p14="http://schemas.microsoft.com/office/powerpoint/2010/main" val="2723694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51</a:t>
            </a:fld>
            <a:endParaRPr lang="en-CA"/>
          </a:p>
        </p:txBody>
      </p:sp>
    </p:spTree>
    <p:extLst>
      <p:ext uri="{BB962C8B-B14F-4D97-AF65-F5344CB8AC3E}">
        <p14:creationId xmlns:p14="http://schemas.microsoft.com/office/powerpoint/2010/main" val="4187175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a:t>
            </a:r>
            <a:r>
              <a:rPr lang="en-CA" baseline="0" dirty="0"/>
              <a:t> we want to look at how ecosystem stability is affected by life history shifts and cannibalism</a:t>
            </a:r>
          </a:p>
          <a:p>
            <a:r>
              <a:rPr lang="en-CA" baseline="0" dirty="0"/>
              <a:t>Life history shifts can affect ecosystem stability in two ways:  through an increased competition for resources  or by a decrease in predator-prey body mass ratios.</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52</a:t>
            </a:fld>
            <a:endParaRPr lang="en-CA"/>
          </a:p>
        </p:txBody>
      </p:sp>
    </p:spTree>
    <p:extLst>
      <p:ext uri="{BB962C8B-B14F-4D97-AF65-F5344CB8AC3E}">
        <p14:creationId xmlns:p14="http://schemas.microsoft.com/office/powerpoint/2010/main" val="3084818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kern="1200" dirty="0">
                <a:solidFill>
                  <a:schemeClr val="tx1"/>
                </a:solidFill>
                <a:effectLst/>
                <a:latin typeface="+mn-lt"/>
                <a:ea typeface="+mn-ea"/>
                <a:cs typeface="+mn-cs"/>
              </a:rPr>
              <a:t>You can summarize the life history rates with this conceptual model.  The subscript represents life stage, so this model shows four life stages.  F(</a:t>
            </a:r>
            <a:r>
              <a:rPr lang="en-CA" sz="1100" b="0" i="0" u="none" strike="noStrike" kern="1200" dirty="0" err="1">
                <a:solidFill>
                  <a:schemeClr val="tx1"/>
                </a:solidFill>
                <a:effectLst/>
                <a:latin typeface="+mn-lt"/>
                <a:ea typeface="+mn-ea"/>
                <a:cs typeface="+mn-cs"/>
              </a:rPr>
              <a:t>i</a:t>
            </a:r>
            <a:r>
              <a:rPr lang="en-CA" sz="1100" b="0" i="0" u="none" strike="noStrike" kern="1200" dirty="0">
                <a:solidFill>
                  <a:schemeClr val="tx1"/>
                </a:solidFill>
                <a:effectLst/>
                <a:latin typeface="+mn-lt"/>
                <a:ea typeface="+mn-ea"/>
                <a:cs typeface="+mn-cs"/>
              </a:rPr>
              <a:t>) is the fish biomass at each life stage, R(</a:t>
            </a:r>
            <a:r>
              <a:rPr lang="en-CA" sz="1100" b="0" i="0" u="none" strike="noStrike" kern="1200" dirty="0" err="1">
                <a:solidFill>
                  <a:schemeClr val="tx1"/>
                </a:solidFill>
                <a:effectLst/>
                <a:latin typeface="+mn-lt"/>
                <a:ea typeface="+mn-ea"/>
                <a:cs typeface="+mn-cs"/>
              </a:rPr>
              <a:t>i</a:t>
            </a:r>
            <a:r>
              <a:rPr lang="en-CA" sz="1100" b="0" i="0" u="none" strike="noStrike" kern="1200" dirty="0">
                <a:solidFill>
                  <a:schemeClr val="tx1"/>
                </a:solidFill>
                <a:effectLst/>
                <a:latin typeface="+mn-lt"/>
                <a:ea typeface="+mn-ea"/>
                <a:cs typeface="+mn-cs"/>
              </a:rPr>
              <a:t>) is the reproductive rate of each life stage, and P(</a:t>
            </a:r>
            <a:r>
              <a:rPr lang="en-CA" sz="1100" b="0" i="0" u="none" strike="noStrike" kern="1200" dirty="0" err="1">
                <a:solidFill>
                  <a:schemeClr val="tx1"/>
                </a:solidFill>
                <a:effectLst/>
                <a:latin typeface="+mn-lt"/>
                <a:ea typeface="+mn-ea"/>
                <a:cs typeface="+mn-cs"/>
              </a:rPr>
              <a:t>i</a:t>
            </a:r>
            <a:r>
              <a:rPr lang="en-CA" sz="1100" b="0" i="0" u="none" strike="noStrike" kern="1200" dirty="0">
                <a:solidFill>
                  <a:schemeClr val="tx1"/>
                </a:solidFill>
                <a:effectLst/>
                <a:latin typeface="+mn-lt"/>
                <a:ea typeface="+mn-ea"/>
                <a:cs typeface="+mn-cs"/>
              </a:rPr>
              <a:t>) is the probability of maturing from stage </a:t>
            </a:r>
            <a:r>
              <a:rPr lang="en-CA" sz="1100" b="0" i="0" u="none" strike="noStrike" kern="1200" dirty="0" err="1">
                <a:solidFill>
                  <a:schemeClr val="tx1"/>
                </a:solidFill>
                <a:effectLst/>
                <a:latin typeface="+mn-lt"/>
                <a:ea typeface="+mn-ea"/>
                <a:cs typeface="+mn-cs"/>
              </a:rPr>
              <a:t>i</a:t>
            </a:r>
            <a:r>
              <a:rPr lang="en-CA" sz="1100" b="0" i="0" u="none" strike="noStrike" kern="1200" dirty="0">
                <a:solidFill>
                  <a:schemeClr val="tx1"/>
                </a:solidFill>
                <a:effectLst/>
                <a:latin typeface="+mn-lt"/>
                <a:ea typeface="+mn-ea"/>
                <a:cs typeface="+mn-cs"/>
              </a:rPr>
              <a:t> to stage i+1</a:t>
            </a:r>
            <a:endParaRPr lang="en-CA" dirty="0"/>
          </a:p>
        </p:txBody>
      </p:sp>
    </p:spTree>
    <p:extLst>
      <p:ext uri="{BB962C8B-B14F-4D97-AF65-F5344CB8AC3E}">
        <p14:creationId xmlns:p14="http://schemas.microsoft.com/office/powerpoint/2010/main" val="1022306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u="none" strike="noStrike" kern="1200" dirty="0">
                <a:solidFill>
                  <a:schemeClr val="tx1"/>
                </a:solidFill>
                <a:effectLst/>
                <a:latin typeface="+mn-lt"/>
                <a:ea typeface="+mn-ea"/>
                <a:cs typeface="+mn-cs"/>
              </a:rPr>
              <a:t>This can be summarized into a Leslie life history matrix, which were invented by Patrick Leslie, where entry a(</a:t>
            </a:r>
            <a:r>
              <a:rPr lang="en-CA" sz="1100" b="0" i="0" u="none" strike="noStrike" kern="1200" dirty="0" err="1">
                <a:solidFill>
                  <a:schemeClr val="tx1"/>
                </a:solidFill>
                <a:effectLst/>
                <a:latin typeface="+mn-lt"/>
                <a:ea typeface="+mn-ea"/>
                <a:cs typeface="+mn-cs"/>
              </a:rPr>
              <a:t>ij</a:t>
            </a:r>
            <a:r>
              <a:rPr lang="en-CA" sz="1100" b="0" i="0" u="none" strike="noStrike" kern="1200" dirty="0">
                <a:solidFill>
                  <a:schemeClr val="tx1"/>
                </a:solidFill>
                <a:effectLst/>
                <a:latin typeface="+mn-lt"/>
                <a:ea typeface="+mn-ea"/>
                <a:cs typeface="+mn-cs"/>
              </a:rPr>
              <a:t>) is the contribution of biomass from the </a:t>
            </a:r>
            <a:r>
              <a:rPr lang="en-CA" sz="1100" b="0" i="0" u="none" strike="noStrike" kern="1200" dirty="0" err="1">
                <a:solidFill>
                  <a:schemeClr val="tx1"/>
                </a:solidFill>
                <a:effectLst/>
                <a:latin typeface="+mn-lt"/>
                <a:ea typeface="+mn-ea"/>
                <a:cs typeface="+mn-cs"/>
              </a:rPr>
              <a:t>j</a:t>
            </a:r>
            <a:r>
              <a:rPr lang="en-CA" sz="1100" b="0" i="0" u="none" strike="noStrike" kern="1200" baseline="30000" dirty="0" err="1">
                <a:solidFill>
                  <a:schemeClr val="tx1"/>
                </a:solidFill>
                <a:effectLst/>
                <a:latin typeface="+mn-lt"/>
                <a:ea typeface="+mn-ea"/>
                <a:cs typeface="+mn-cs"/>
              </a:rPr>
              <a:t>th</a:t>
            </a:r>
            <a:r>
              <a:rPr lang="en-CA" sz="1100" b="0" i="0" u="none" strike="noStrike" kern="1200" dirty="0">
                <a:solidFill>
                  <a:schemeClr val="tx1"/>
                </a:solidFill>
                <a:effectLst/>
                <a:latin typeface="+mn-lt"/>
                <a:ea typeface="+mn-ea"/>
                <a:cs typeface="+mn-cs"/>
              </a:rPr>
              <a:t> column to the </a:t>
            </a:r>
            <a:r>
              <a:rPr lang="en-CA" sz="1100" b="0" i="0" u="none" strike="noStrike" kern="1200" dirty="0" err="1">
                <a:solidFill>
                  <a:schemeClr val="tx1"/>
                </a:solidFill>
                <a:effectLst/>
                <a:latin typeface="+mn-lt"/>
                <a:ea typeface="+mn-ea"/>
                <a:cs typeface="+mn-cs"/>
              </a:rPr>
              <a:t>i</a:t>
            </a:r>
            <a:r>
              <a:rPr lang="en-CA" sz="1100" b="0" i="0" u="none" strike="noStrike" kern="1200" baseline="30000" dirty="0" err="1">
                <a:solidFill>
                  <a:schemeClr val="tx1"/>
                </a:solidFill>
                <a:effectLst/>
                <a:latin typeface="+mn-lt"/>
                <a:ea typeface="+mn-ea"/>
                <a:cs typeface="+mn-cs"/>
              </a:rPr>
              <a:t>th</a:t>
            </a:r>
            <a:r>
              <a:rPr lang="en-CA" sz="1100" b="0" i="0" u="none" strike="noStrike" kern="1200" dirty="0">
                <a:solidFill>
                  <a:schemeClr val="tx1"/>
                </a:solidFill>
                <a:effectLst/>
                <a:latin typeface="+mn-lt"/>
                <a:ea typeface="+mn-ea"/>
                <a:cs typeface="+mn-cs"/>
              </a:rPr>
              <a:t> row. </a:t>
            </a:r>
            <a:endParaRPr lang="en-CA" dirty="0"/>
          </a:p>
        </p:txBody>
      </p:sp>
    </p:spTree>
    <p:extLst>
      <p:ext uri="{BB962C8B-B14F-4D97-AF65-F5344CB8AC3E}">
        <p14:creationId xmlns:p14="http://schemas.microsoft.com/office/powerpoint/2010/main" val="13365446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when you want to add life histories</a:t>
            </a:r>
            <a:r>
              <a:rPr lang="en-CA" baseline="0" dirty="0"/>
              <a:t> to the fish species, all you need to do is add in more rows.  So in this example I added two life stages to this fish species.  In this graph maturation is shown by green arrows, so 6 matures to 7, and 7 matures to 8.</a:t>
            </a:r>
          </a:p>
          <a:p>
            <a:endParaRPr lang="en-CA" baseline="0" dirty="0"/>
          </a:p>
          <a:p>
            <a:r>
              <a:rPr lang="en-CA" baseline="0" dirty="0"/>
              <a:t>Take note that there is no cannibalism present in this model, as you can see that 8 does not eat 7 or 6, and 7 does not eat 6.</a:t>
            </a:r>
          </a:p>
        </p:txBody>
      </p:sp>
      <p:sp>
        <p:nvSpPr>
          <p:cNvPr id="4" name="Slide Number Placeholder 3"/>
          <p:cNvSpPr>
            <a:spLocks noGrp="1"/>
          </p:cNvSpPr>
          <p:nvPr>
            <p:ph type="sldNum" sz="quarter" idx="10"/>
          </p:nvPr>
        </p:nvSpPr>
        <p:spPr/>
        <p:txBody>
          <a:bodyPr/>
          <a:lstStyle/>
          <a:p>
            <a:fld id="{96F77824-D8C3-4FE2-B30B-91DA723B4682}" type="slidenum">
              <a:rPr lang="en-CA" smtClean="0"/>
              <a:t>55</a:t>
            </a:fld>
            <a:endParaRPr lang="en-CA"/>
          </a:p>
        </p:txBody>
      </p:sp>
    </p:spTree>
    <p:extLst>
      <p:ext uri="{BB962C8B-B14F-4D97-AF65-F5344CB8AC3E}">
        <p14:creationId xmlns:p14="http://schemas.microsoft.com/office/powerpoint/2010/main" val="2896724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want to</a:t>
            </a:r>
            <a:r>
              <a:rPr lang="en-CA" baseline="0" dirty="0"/>
              <a:t> add cannibalism to the model, you can simply modify the lower triangle of the intraspecific interactions.</a:t>
            </a:r>
          </a:p>
        </p:txBody>
      </p:sp>
      <p:sp>
        <p:nvSpPr>
          <p:cNvPr id="4" name="Slide Number Placeholder 3"/>
          <p:cNvSpPr>
            <a:spLocks noGrp="1"/>
          </p:cNvSpPr>
          <p:nvPr>
            <p:ph type="sldNum" sz="quarter" idx="10"/>
          </p:nvPr>
        </p:nvSpPr>
        <p:spPr/>
        <p:txBody>
          <a:bodyPr/>
          <a:lstStyle/>
          <a:p>
            <a:fld id="{96F77824-D8C3-4FE2-B30B-91DA723B4682}" type="slidenum">
              <a:rPr lang="en-CA" smtClean="0"/>
              <a:t>56</a:t>
            </a:fld>
            <a:endParaRPr lang="en-CA"/>
          </a:p>
        </p:txBody>
      </p:sp>
    </p:spTree>
    <p:extLst>
      <p:ext uri="{BB962C8B-B14F-4D97-AF65-F5344CB8AC3E}">
        <p14:creationId xmlns:p14="http://schemas.microsoft.com/office/powerpoint/2010/main" val="3601646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In some species,</a:t>
            </a:r>
            <a:r>
              <a:rPr lang="en-CA" baseline="0" dirty="0"/>
              <a:t> such as Atlantic cod,</a:t>
            </a:r>
            <a:r>
              <a:rPr lang="en-CA" dirty="0"/>
              <a:t> cannibalism removes as much as 1/3 of  juveniles.</a:t>
            </a:r>
            <a:r>
              <a:rPr lang="en-CA" baseline="0" dirty="0"/>
              <a:t>  It’s also prevalent among fish species, it affects around 10% of fish species.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The r</a:t>
            </a:r>
            <a:r>
              <a:rPr lang="en-CA" dirty="0"/>
              <a:t>ole of cannibalism on stability of exploited aquatic ecosystems is still unclear.</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57</a:t>
            </a:fld>
            <a:endParaRPr lang="en-CA"/>
          </a:p>
        </p:txBody>
      </p:sp>
    </p:spTree>
    <p:extLst>
      <p:ext uri="{BB962C8B-B14F-4D97-AF65-F5344CB8AC3E}">
        <p14:creationId xmlns:p14="http://schemas.microsoft.com/office/powerpoint/2010/main" val="1446328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58</a:t>
            </a:fld>
            <a:endParaRPr lang="en-CA"/>
          </a:p>
        </p:txBody>
      </p:sp>
    </p:spTree>
    <p:extLst>
      <p:ext uri="{BB962C8B-B14F-4D97-AF65-F5344CB8AC3E}">
        <p14:creationId xmlns:p14="http://schemas.microsoft.com/office/powerpoint/2010/main" val="17316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Predator</a:t>
            </a:r>
            <a:r>
              <a:rPr lang="en-CA" baseline="0" dirty="0"/>
              <a:t>-prey body mass ratios also have an impact on ecosystem stability</a:t>
            </a:r>
            <a:endParaRPr lang="en-CA" dirty="0"/>
          </a:p>
          <a:p>
            <a:r>
              <a:rPr lang="en-CA" dirty="0"/>
              <a:t>A decrease in predator prey body mass ratios, for instance when predator</a:t>
            </a:r>
            <a:r>
              <a:rPr lang="en-CA" baseline="0" dirty="0"/>
              <a:t>s start preying on prey closer to their own size</a:t>
            </a:r>
            <a:r>
              <a:rPr lang="en-CA" dirty="0"/>
              <a:t>,</a:t>
            </a:r>
            <a:r>
              <a:rPr lang="en-CA" baseline="0" dirty="0"/>
              <a:t> can destabilize ecosystems.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a:t>
            </a:fld>
            <a:endParaRPr lang="en-CA"/>
          </a:p>
        </p:txBody>
      </p:sp>
    </p:spTree>
    <p:extLst>
      <p:ext uri="{BB962C8B-B14F-4D97-AF65-F5344CB8AC3E}">
        <p14:creationId xmlns:p14="http://schemas.microsoft.com/office/powerpoint/2010/main" val="1155930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59</a:t>
            </a:fld>
            <a:endParaRPr lang="en-CA"/>
          </a:p>
        </p:txBody>
      </p:sp>
    </p:spTree>
    <p:extLst>
      <p:ext uri="{BB962C8B-B14F-4D97-AF65-F5344CB8AC3E}">
        <p14:creationId xmlns:p14="http://schemas.microsoft.com/office/powerpoint/2010/main" val="3274779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60</a:t>
            </a:fld>
            <a:endParaRPr lang="en-CA"/>
          </a:p>
        </p:txBody>
      </p:sp>
    </p:spTree>
    <p:extLst>
      <p:ext uri="{BB962C8B-B14F-4D97-AF65-F5344CB8AC3E}">
        <p14:creationId xmlns:p14="http://schemas.microsoft.com/office/powerpoint/2010/main" val="336222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61</a:t>
            </a:fld>
            <a:endParaRPr lang="en-CA"/>
          </a:p>
        </p:txBody>
      </p:sp>
    </p:spTree>
    <p:extLst>
      <p:ext uri="{BB962C8B-B14F-4D97-AF65-F5344CB8AC3E}">
        <p14:creationId xmlns:p14="http://schemas.microsoft.com/office/powerpoint/2010/main" val="915961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62</a:t>
            </a:fld>
            <a:endParaRPr lang="en-CA"/>
          </a:p>
        </p:txBody>
      </p:sp>
    </p:spTree>
    <p:extLst>
      <p:ext uri="{BB962C8B-B14F-4D97-AF65-F5344CB8AC3E}">
        <p14:creationId xmlns:p14="http://schemas.microsoft.com/office/powerpoint/2010/main" val="3615596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63</a:t>
            </a:fld>
            <a:endParaRPr lang="en-CA"/>
          </a:p>
        </p:txBody>
      </p:sp>
    </p:spTree>
    <p:extLst>
      <p:ext uri="{BB962C8B-B14F-4D97-AF65-F5344CB8AC3E}">
        <p14:creationId xmlns:p14="http://schemas.microsoft.com/office/powerpoint/2010/main" val="4235322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I’m still working on the analysis, so these are some very preliminary results of trends that I found.</a:t>
            </a:r>
          </a:p>
          <a:p>
            <a:endParaRPr lang="en-CA" baseline="0" dirty="0"/>
          </a:p>
          <a:p>
            <a:r>
              <a:rPr lang="en-CA" baseline="0" dirty="0"/>
              <a:t>This shows the biomass of species over time as it goes through three different phases: before fishing, fishing, and recovery. The blue line is the biomass for the autotrophs and invertebrates, the rest of the colours are fish. You can see there are some fish go extinct as soon as we start fishing it, and other fish populations crash dangerously close to extinction. </a:t>
            </a:r>
          </a:p>
          <a:p>
            <a:endParaRPr lang="en-CA" baseline="0" dirty="0"/>
          </a:p>
          <a:p>
            <a:r>
              <a:rPr lang="en-CA" baseline="0" dirty="0"/>
              <a:t> Fishing destabilizes the ecosystem in every scenario, regardless of whether we include life history evolution. The question really is how much more unstable it would be with life history evolution. </a:t>
            </a:r>
            <a:endParaRPr lang="en-CA"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64</a:t>
            </a:fld>
            <a:endParaRPr lang="en-CA"/>
          </a:p>
        </p:txBody>
      </p:sp>
    </p:spTree>
    <p:extLst>
      <p:ext uri="{BB962C8B-B14F-4D97-AF65-F5344CB8AC3E}">
        <p14:creationId xmlns:p14="http://schemas.microsoft.com/office/powerpoint/2010/main" val="1694030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This is the same result, but with invertebrate and autotroph biomass separated into different lines. You can see that in this particular simulation, the autotrophs and invertebrates actually stabilize during the fishing period, which is contrary to the Lake Constance result. Simulations for other ecosystems reproduce the Lake Constance result, and I need to do more statistics to find a trend.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65</a:t>
            </a:fld>
            <a:endParaRPr lang="en-CA"/>
          </a:p>
        </p:txBody>
      </p:sp>
    </p:spTree>
    <p:extLst>
      <p:ext uri="{BB962C8B-B14F-4D97-AF65-F5344CB8AC3E}">
        <p14:creationId xmlns:p14="http://schemas.microsoft.com/office/powerpoint/2010/main" val="20296206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66</a:t>
            </a:fld>
            <a:endParaRPr lang="en-CA"/>
          </a:p>
        </p:txBody>
      </p:sp>
    </p:spTree>
    <p:extLst>
      <p:ext uri="{BB962C8B-B14F-4D97-AF65-F5344CB8AC3E}">
        <p14:creationId xmlns:p14="http://schemas.microsoft.com/office/powerpoint/2010/main" val="1882685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a:t>
            </a:r>
            <a:r>
              <a:rPr lang="en-CA" baseline="0" dirty="0"/>
              <a:t> way of representing the data is to look at phase plots. I just got these results in this past week, so I’m still interpreting it. So a phase plot shows the biomass of a single species through time relative to it’s previous biomass. In this case we are looking at a lag of 5 days and 10 days.</a:t>
            </a:r>
          </a:p>
        </p:txBody>
      </p:sp>
      <p:sp>
        <p:nvSpPr>
          <p:cNvPr id="4" name="Slide Number Placeholder 3"/>
          <p:cNvSpPr>
            <a:spLocks noGrp="1"/>
          </p:cNvSpPr>
          <p:nvPr>
            <p:ph type="sldNum" sz="quarter" idx="10"/>
          </p:nvPr>
        </p:nvSpPr>
        <p:spPr/>
        <p:txBody>
          <a:bodyPr/>
          <a:lstStyle/>
          <a:p>
            <a:fld id="{96F77824-D8C3-4FE2-B30B-91DA723B4682}" type="slidenum">
              <a:rPr lang="en-CA" smtClean="0"/>
              <a:t>67</a:t>
            </a:fld>
            <a:endParaRPr lang="en-CA"/>
          </a:p>
        </p:txBody>
      </p:sp>
    </p:spTree>
    <p:extLst>
      <p:ext uri="{BB962C8B-B14F-4D97-AF65-F5344CB8AC3E}">
        <p14:creationId xmlns:p14="http://schemas.microsoft.com/office/powerpoint/2010/main" val="748723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ends up happening</a:t>
            </a:r>
            <a:r>
              <a:rPr lang="en-CA" baseline="0" dirty="0"/>
              <a:t> is that once the system stabilizes, it seems to settle into a predictable loop. What this means, is that if the population has a biomass within this range, you will know how large the population will be in 5 days. </a:t>
            </a:r>
          </a:p>
          <a:p>
            <a:endParaRPr lang="en-CA" baseline="0" dirty="0"/>
          </a:p>
          <a:p>
            <a:r>
              <a:rPr lang="en-CA" baseline="0" dirty="0"/>
              <a:t>This plot is only looking at one species for a the fishing phase. The question is: will a phase plot deform once you incorporate life history?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68</a:t>
            </a:fld>
            <a:endParaRPr lang="en-CA"/>
          </a:p>
        </p:txBody>
      </p:sp>
    </p:spTree>
    <p:extLst>
      <p:ext uri="{BB962C8B-B14F-4D97-AF65-F5344CB8AC3E}">
        <p14:creationId xmlns:p14="http://schemas.microsoft.com/office/powerpoint/2010/main" val="38756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a:t>
            </a:r>
            <a:r>
              <a:rPr lang="en-CA" baseline="0" dirty="0"/>
              <a:t> how can we study these ecosystems? The most striking feature of an ecosystem are species interactions. We know what the species are, and what they eat.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6</a:t>
            </a:fld>
            <a:endParaRPr lang="en-CA"/>
          </a:p>
        </p:txBody>
      </p:sp>
    </p:spTree>
    <p:extLst>
      <p:ext uri="{BB962C8B-B14F-4D97-AF65-F5344CB8AC3E}">
        <p14:creationId xmlns:p14="http://schemas.microsoft.com/office/powerpoint/2010/main" val="1706466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plot is different from the phase</a:t>
            </a:r>
            <a:r>
              <a:rPr lang="en-CA" baseline="0" dirty="0"/>
              <a:t> plots I just showed you. The axes changed from lagged biomasses of the same species, to the biomass of three different species. </a:t>
            </a:r>
            <a:endParaRPr lang="en-CA" dirty="0"/>
          </a:p>
          <a:p>
            <a:endParaRPr lang="en-CA" dirty="0"/>
          </a:p>
          <a:p>
            <a:r>
              <a:rPr lang="en-CA" baseline="0" dirty="0"/>
              <a:t>So this is plot shows how the ecosystem will move if you know the biomass of all three species.</a:t>
            </a:r>
          </a:p>
          <a:p>
            <a:endParaRPr lang="en-CA" baseline="0" dirty="0"/>
          </a:p>
          <a:p>
            <a:r>
              <a:rPr lang="en-CA" baseline="0" dirty="0"/>
              <a:t>You can see that there are two different loops here, that means that the ecosystem dynamics changed.</a:t>
            </a:r>
          </a:p>
        </p:txBody>
      </p:sp>
      <p:sp>
        <p:nvSpPr>
          <p:cNvPr id="4" name="Slide Number Placeholder 3"/>
          <p:cNvSpPr>
            <a:spLocks noGrp="1"/>
          </p:cNvSpPr>
          <p:nvPr>
            <p:ph type="sldNum" sz="quarter" idx="10"/>
          </p:nvPr>
        </p:nvSpPr>
        <p:spPr/>
        <p:txBody>
          <a:bodyPr/>
          <a:lstStyle/>
          <a:p>
            <a:fld id="{96F77824-D8C3-4FE2-B30B-91DA723B4682}" type="slidenum">
              <a:rPr lang="en-CA" smtClean="0"/>
              <a:t>69</a:t>
            </a:fld>
            <a:endParaRPr lang="en-CA"/>
          </a:p>
        </p:txBody>
      </p:sp>
    </p:spTree>
    <p:extLst>
      <p:ext uri="{BB962C8B-B14F-4D97-AF65-F5344CB8AC3E}">
        <p14:creationId xmlns:p14="http://schemas.microsoft.com/office/powerpoint/2010/main" val="6622243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70</a:t>
            </a:fld>
            <a:endParaRPr lang="en-CA"/>
          </a:p>
        </p:txBody>
      </p:sp>
    </p:spTree>
    <p:extLst>
      <p:ext uri="{BB962C8B-B14F-4D97-AF65-F5344CB8AC3E}">
        <p14:creationId xmlns:p14="http://schemas.microsoft.com/office/powerpoint/2010/main" val="10601360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71</a:t>
            </a:fld>
            <a:endParaRPr lang="en-CA"/>
          </a:p>
        </p:txBody>
      </p:sp>
    </p:spTree>
    <p:extLst>
      <p:ext uri="{BB962C8B-B14F-4D97-AF65-F5344CB8AC3E}">
        <p14:creationId xmlns:p14="http://schemas.microsoft.com/office/powerpoint/2010/main" val="346768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72</a:t>
            </a:fld>
            <a:endParaRPr lang="en-CA"/>
          </a:p>
        </p:txBody>
      </p:sp>
    </p:spTree>
    <p:extLst>
      <p:ext uri="{BB962C8B-B14F-4D97-AF65-F5344CB8AC3E}">
        <p14:creationId xmlns:p14="http://schemas.microsoft.com/office/powerpoint/2010/main" val="593212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73</a:t>
            </a:fld>
            <a:endParaRPr lang="en-CA"/>
          </a:p>
        </p:txBody>
      </p:sp>
    </p:spTree>
    <p:extLst>
      <p:ext uri="{BB962C8B-B14F-4D97-AF65-F5344CB8AC3E}">
        <p14:creationId xmlns:p14="http://schemas.microsoft.com/office/powerpoint/2010/main" val="1886582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74</a:t>
            </a:fld>
            <a:endParaRPr lang="en-CA"/>
          </a:p>
        </p:txBody>
      </p:sp>
    </p:spTree>
    <p:extLst>
      <p:ext uri="{BB962C8B-B14F-4D97-AF65-F5344CB8AC3E}">
        <p14:creationId xmlns:p14="http://schemas.microsoft.com/office/powerpoint/2010/main" val="1098159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75</a:t>
            </a:fld>
            <a:endParaRPr lang="en-CA"/>
          </a:p>
        </p:txBody>
      </p:sp>
    </p:spTree>
    <p:extLst>
      <p:ext uri="{BB962C8B-B14F-4D97-AF65-F5344CB8AC3E}">
        <p14:creationId xmlns:p14="http://schemas.microsoft.com/office/powerpoint/2010/main" val="407428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a:t>Does a convergence of body size increase recovery through an increase in competition?</a:t>
            </a:r>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76</a:t>
            </a:fld>
            <a:endParaRPr lang="en-CA"/>
          </a:p>
        </p:txBody>
      </p:sp>
    </p:spTree>
    <p:extLst>
      <p:ext uri="{BB962C8B-B14F-4D97-AF65-F5344CB8AC3E}">
        <p14:creationId xmlns:p14="http://schemas.microsoft.com/office/powerpoint/2010/main" val="99976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CA" dirty="0"/>
              <a:t>So my objectives</a:t>
            </a:r>
            <a:r>
              <a:rPr lang="en-CA" baseline="0" dirty="0"/>
              <a:t> are to examine what factors influence ecosystem stability.  The main factor I will look at are fisheries induced life history shifts.   This may affect stability in two ways: through a convergence in ecological niches, or through a decrease in predator-prey body mass ratios.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CA" baseline="0" dirty="0"/>
              <a:t>Since I am already including life histories, it is trivial to incorporate cannibalism into the model.  My secondary objective will be to look at the impact of cannibalism on stability.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CA" baseline="0"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77</a:t>
            </a:fld>
            <a:endParaRPr lang="en-CA"/>
          </a:p>
        </p:txBody>
      </p:sp>
    </p:spTree>
    <p:extLst>
      <p:ext uri="{BB962C8B-B14F-4D97-AF65-F5344CB8AC3E}">
        <p14:creationId xmlns:p14="http://schemas.microsoft.com/office/powerpoint/2010/main" val="35400403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78</a:t>
            </a:fld>
            <a:endParaRPr lang="en-CA"/>
          </a:p>
        </p:txBody>
      </p:sp>
    </p:spTree>
    <p:extLst>
      <p:ext uri="{BB962C8B-B14F-4D97-AF65-F5344CB8AC3E}">
        <p14:creationId xmlns:p14="http://schemas.microsoft.com/office/powerpoint/2010/main" val="81225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a:t>
            </a:r>
            <a:r>
              <a:rPr lang="en-CA" baseline="0" dirty="0"/>
              <a:t> what is the simplest way of representing an ecosystem.  </a:t>
            </a:r>
          </a:p>
          <a:p>
            <a:endParaRPr lang="en-CA" baseline="0" dirty="0"/>
          </a:p>
          <a:p>
            <a:r>
              <a:rPr lang="en-CA" baseline="0" dirty="0"/>
              <a:t>What properties do we want to talk about when we study this.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7</a:t>
            </a:fld>
            <a:endParaRPr lang="en-CA"/>
          </a:p>
        </p:txBody>
      </p:sp>
    </p:spTree>
    <p:extLst>
      <p:ext uri="{BB962C8B-B14F-4D97-AF65-F5344CB8AC3E}">
        <p14:creationId xmlns:p14="http://schemas.microsoft.com/office/powerpoint/2010/main" val="3701728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Fishing has</a:t>
            </a:r>
            <a:r>
              <a:rPr lang="en-CA" baseline="0" dirty="0"/>
              <a:t> had a substantial effect on fish body size.  For instance, these pictures are of trophy fish from sport fishing in the Florida Keys. This particular area has been posting their trophy fish on the same board every year for half a century, so we can record historical fish size.  The one on the left was taken in 1957 and you can see that some of those fish are bigger than the fishermen.  Fifty years later, in 2007, the trophy fish have an average length of 34 cm, or just over a foot.</a:t>
            </a:r>
          </a:p>
          <a:p>
            <a:r>
              <a:rPr lang="en-CA" baseline="0" dirty="0"/>
              <a:t>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79</a:t>
            </a:fld>
            <a:endParaRPr lang="en-CA"/>
          </a:p>
        </p:txBody>
      </p:sp>
    </p:spTree>
    <p:extLst>
      <p:ext uri="{BB962C8B-B14F-4D97-AF65-F5344CB8AC3E}">
        <p14:creationId xmlns:p14="http://schemas.microsoft.com/office/powerpoint/2010/main" val="24574171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Fishing has</a:t>
            </a:r>
            <a:r>
              <a:rPr lang="en-CA" baseline="0" dirty="0"/>
              <a:t> had a substantial effect on fish body size.  For instance, these pictures are of trophy fish from sport fishing in the Florida Keys. This particular area has been posting their trophy fish on the same board every year for half a century, so we can record historical fish size.  The one on the left was taken in 1957 and you can see that some of those fish are bigger than the fishermen.  Fifty years later, in 2007, the trophy fish have an average length of 34 cm, or just over a foot.</a:t>
            </a:r>
          </a:p>
          <a:p>
            <a:r>
              <a:rPr lang="en-CA" baseline="0" dirty="0"/>
              <a:t> </a:t>
            </a: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80</a:t>
            </a:fld>
            <a:endParaRPr lang="en-CA"/>
          </a:p>
        </p:txBody>
      </p:sp>
    </p:spTree>
    <p:extLst>
      <p:ext uri="{BB962C8B-B14F-4D97-AF65-F5344CB8AC3E}">
        <p14:creationId xmlns:p14="http://schemas.microsoft.com/office/powerpoint/2010/main" val="19056514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81</a:t>
            </a:fld>
            <a:endParaRPr lang="en-CA"/>
          </a:p>
        </p:txBody>
      </p:sp>
    </p:spTree>
    <p:extLst>
      <p:ext uri="{BB962C8B-B14F-4D97-AF65-F5344CB8AC3E}">
        <p14:creationId xmlns:p14="http://schemas.microsoft.com/office/powerpoint/2010/main" val="3341091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82</a:t>
            </a:fld>
            <a:endParaRPr lang="en-CA"/>
          </a:p>
        </p:txBody>
      </p:sp>
    </p:spTree>
    <p:extLst>
      <p:ext uri="{BB962C8B-B14F-4D97-AF65-F5344CB8AC3E}">
        <p14:creationId xmlns:p14="http://schemas.microsoft.com/office/powerpoint/2010/main" val="900373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83</a:t>
            </a:fld>
            <a:endParaRPr lang="en-CA"/>
          </a:p>
        </p:txBody>
      </p:sp>
    </p:spTree>
    <p:extLst>
      <p:ext uri="{BB962C8B-B14F-4D97-AF65-F5344CB8AC3E}">
        <p14:creationId xmlns:p14="http://schemas.microsoft.com/office/powerpoint/2010/main" val="13988002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84</a:t>
            </a:fld>
            <a:endParaRPr lang="en-CA"/>
          </a:p>
        </p:txBody>
      </p:sp>
    </p:spTree>
    <p:extLst>
      <p:ext uri="{BB962C8B-B14F-4D97-AF65-F5344CB8AC3E}">
        <p14:creationId xmlns:p14="http://schemas.microsoft.com/office/powerpoint/2010/main" val="1901041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85</a:t>
            </a:fld>
            <a:endParaRPr lang="en-CA"/>
          </a:p>
        </p:txBody>
      </p:sp>
    </p:spTree>
    <p:extLst>
      <p:ext uri="{BB962C8B-B14F-4D97-AF65-F5344CB8AC3E}">
        <p14:creationId xmlns:p14="http://schemas.microsoft.com/office/powerpoint/2010/main" val="20541922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86</a:t>
            </a:fld>
            <a:endParaRPr lang="en-CA"/>
          </a:p>
        </p:txBody>
      </p:sp>
    </p:spTree>
    <p:extLst>
      <p:ext uri="{BB962C8B-B14F-4D97-AF65-F5344CB8AC3E}">
        <p14:creationId xmlns:p14="http://schemas.microsoft.com/office/powerpoint/2010/main" val="3098925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87</a:t>
            </a:fld>
            <a:endParaRPr lang="en-CA"/>
          </a:p>
        </p:txBody>
      </p:sp>
    </p:spTree>
    <p:extLst>
      <p:ext uri="{BB962C8B-B14F-4D97-AF65-F5344CB8AC3E}">
        <p14:creationId xmlns:p14="http://schemas.microsoft.com/office/powerpoint/2010/main" val="805849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88</a:t>
            </a:fld>
            <a:endParaRPr lang="en-CA"/>
          </a:p>
        </p:txBody>
      </p:sp>
    </p:spTree>
    <p:extLst>
      <p:ext uri="{BB962C8B-B14F-4D97-AF65-F5344CB8AC3E}">
        <p14:creationId xmlns:p14="http://schemas.microsoft.com/office/powerpoint/2010/main" val="119408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a:t>
            </a:r>
            <a:r>
              <a:rPr lang="en-CA" baseline="0" dirty="0"/>
              <a:t> will be modifying an </a:t>
            </a:r>
            <a:r>
              <a:rPr lang="en-CA" baseline="0" dirty="0" err="1"/>
              <a:t>allometric</a:t>
            </a:r>
            <a:r>
              <a:rPr lang="en-CA" baseline="0" dirty="0"/>
              <a:t> trophic network model </a:t>
            </a:r>
            <a:r>
              <a:rPr lang="en-CA" baseline="0" dirty="0">
                <a:solidFill>
                  <a:srgbClr val="FF0000"/>
                </a:solidFill>
              </a:rPr>
              <a:t>designed by Martinez lab.  Jennifer Dunne wrote the original model, although other people have contributed since then.</a:t>
            </a:r>
          </a:p>
          <a:p>
            <a:endParaRPr lang="en-CA" baseline="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The nodes represent species, while the links (shown by lines) between them represent predator-prey interactions.  Trophic levels are indicated by color, so the yellow nodes are your highest trophic levels, your apex predators, while the red nodes represent your autotrophs, so those are algae and plants.</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solidFill>
                  <a:srgbClr val="FF0000"/>
                </a:solidFill>
              </a:rPr>
              <a:t>So </a:t>
            </a:r>
            <a:r>
              <a:rPr lang="en-CA" baseline="0" dirty="0" err="1">
                <a:solidFill>
                  <a:srgbClr val="FF0000"/>
                </a:solidFill>
              </a:rPr>
              <a:t>allometric</a:t>
            </a:r>
            <a:r>
              <a:rPr lang="en-CA" baseline="0" dirty="0">
                <a:solidFill>
                  <a:srgbClr val="FF0000"/>
                </a:solidFill>
              </a:rPr>
              <a:t> just means body size is important. In this context, it means that we can tell the model how much larger a predators are then their prey, and the model will come up with body weights for all the species. So</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solidFill>
                  <a:srgbClr val="FF0000"/>
                </a:solidFill>
              </a:rPr>
              <a:t>we are using this particular model because it scales the metabolic rates and species interactions by body size.</a:t>
            </a:r>
          </a:p>
          <a:p>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solidFill>
                  <a:srgbClr val="FF0000"/>
                </a:solidFill>
              </a:rPr>
              <a:t>This model randomly generates these food webs, so these webs are not directly based on any real ecosystems.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b="1" baseline="0" dirty="0">
                <a:solidFill>
                  <a:srgbClr val="FF0000"/>
                </a:solidFill>
              </a:rPr>
              <a:t>But</a:t>
            </a:r>
            <a:r>
              <a:rPr lang="en-CA" baseline="0" dirty="0">
                <a:solidFill>
                  <a:srgbClr val="FF0000"/>
                </a:solidFill>
              </a:rPr>
              <a:t> they have the most important characteristics of real ecosystems. Predators have realistic prey choices, so they aren’t eating food much smaller than themselves, and rarely eat prey with higher trophic levels. They also have similar web </a:t>
            </a:r>
            <a:r>
              <a:rPr lang="en-CA" baseline="0" dirty="0" err="1">
                <a:solidFill>
                  <a:srgbClr val="FF0000"/>
                </a:solidFill>
              </a:rPr>
              <a:t>connectance</a:t>
            </a:r>
            <a:r>
              <a:rPr lang="en-CA" baseline="0" dirty="0">
                <a:solidFill>
                  <a:srgbClr val="FF0000"/>
                </a:solidFill>
              </a:rPr>
              <a:t>, so predators have a realistically varied diet </a:t>
            </a:r>
            <a:r>
              <a:rPr lang="mr-IN" baseline="0" dirty="0">
                <a:solidFill>
                  <a:srgbClr val="FF0000"/>
                </a:solidFill>
              </a:rPr>
              <a:t>–</a:t>
            </a:r>
            <a:r>
              <a:rPr lang="en-CA" baseline="0" dirty="0">
                <a:solidFill>
                  <a:srgbClr val="FF0000"/>
                </a:solidFill>
              </a:rPr>
              <a:t> there aren’t too many specialists or generalists in the web.</a:t>
            </a:r>
          </a:p>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solidFill>
                  <a:srgbClr val="FF0000"/>
                </a:solidFill>
              </a:rPr>
              <a:t>What I mean is these aren’t entirely random links, they’re assigned in such a way that this ecosystem is similar to one found in nature. </a:t>
            </a:r>
            <a:endParaRPr lang="en-US" dirty="0"/>
          </a:p>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8</a:t>
            </a:fld>
            <a:endParaRPr lang="en-CA"/>
          </a:p>
        </p:txBody>
      </p:sp>
    </p:spTree>
    <p:extLst>
      <p:ext uri="{BB962C8B-B14F-4D97-AF65-F5344CB8AC3E}">
        <p14:creationId xmlns:p14="http://schemas.microsoft.com/office/powerpoint/2010/main" val="1660741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89</a:t>
            </a:fld>
            <a:endParaRPr lang="en-CA"/>
          </a:p>
        </p:txBody>
      </p:sp>
    </p:spTree>
    <p:extLst>
      <p:ext uri="{BB962C8B-B14F-4D97-AF65-F5344CB8AC3E}">
        <p14:creationId xmlns:p14="http://schemas.microsoft.com/office/powerpoint/2010/main" val="147153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90</a:t>
            </a:fld>
            <a:endParaRPr lang="en-CA"/>
          </a:p>
        </p:txBody>
      </p:sp>
    </p:spTree>
    <p:extLst>
      <p:ext uri="{BB962C8B-B14F-4D97-AF65-F5344CB8AC3E}">
        <p14:creationId xmlns:p14="http://schemas.microsoft.com/office/powerpoint/2010/main" val="1902679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91</a:t>
            </a:fld>
            <a:endParaRPr lang="en-CA"/>
          </a:p>
        </p:txBody>
      </p:sp>
    </p:spTree>
    <p:extLst>
      <p:ext uri="{BB962C8B-B14F-4D97-AF65-F5344CB8AC3E}">
        <p14:creationId xmlns:p14="http://schemas.microsoft.com/office/powerpoint/2010/main" val="1617655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92</a:t>
            </a:fld>
            <a:endParaRPr lang="en-CA"/>
          </a:p>
        </p:txBody>
      </p:sp>
    </p:spTree>
    <p:extLst>
      <p:ext uri="{BB962C8B-B14F-4D97-AF65-F5344CB8AC3E}">
        <p14:creationId xmlns:p14="http://schemas.microsoft.com/office/powerpoint/2010/main" val="593675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93</a:t>
            </a:fld>
            <a:endParaRPr lang="en-CA"/>
          </a:p>
        </p:txBody>
      </p:sp>
    </p:spTree>
    <p:extLst>
      <p:ext uri="{BB962C8B-B14F-4D97-AF65-F5344CB8AC3E}">
        <p14:creationId xmlns:p14="http://schemas.microsoft.com/office/powerpoint/2010/main" val="11956971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94</a:t>
            </a:fld>
            <a:endParaRPr lang="en-CA"/>
          </a:p>
        </p:txBody>
      </p:sp>
    </p:spTree>
    <p:extLst>
      <p:ext uri="{BB962C8B-B14F-4D97-AF65-F5344CB8AC3E}">
        <p14:creationId xmlns:p14="http://schemas.microsoft.com/office/powerpoint/2010/main" val="7435046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95</a:t>
            </a:fld>
            <a:endParaRPr lang="en-CA"/>
          </a:p>
        </p:txBody>
      </p:sp>
    </p:spTree>
    <p:extLst>
      <p:ext uri="{BB962C8B-B14F-4D97-AF65-F5344CB8AC3E}">
        <p14:creationId xmlns:p14="http://schemas.microsoft.com/office/powerpoint/2010/main" val="14426097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96</a:t>
            </a:fld>
            <a:endParaRPr lang="en-CA"/>
          </a:p>
        </p:txBody>
      </p:sp>
    </p:spTree>
    <p:extLst>
      <p:ext uri="{BB962C8B-B14F-4D97-AF65-F5344CB8AC3E}">
        <p14:creationId xmlns:p14="http://schemas.microsoft.com/office/powerpoint/2010/main" val="7424233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6F77824-D8C3-4FE2-B30B-91DA723B4682}" type="slidenum">
              <a:rPr lang="en-CA" smtClean="0"/>
              <a:t>97</a:t>
            </a:fld>
            <a:endParaRPr lang="en-CA"/>
          </a:p>
        </p:txBody>
      </p:sp>
    </p:spTree>
    <p:extLst>
      <p:ext uri="{BB962C8B-B14F-4D97-AF65-F5344CB8AC3E}">
        <p14:creationId xmlns:p14="http://schemas.microsoft.com/office/powerpoint/2010/main" val="4281531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96F77824-D8C3-4FE2-B30B-91DA723B4682}" type="slidenum">
              <a:rPr lang="en-CA" smtClean="0"/>
              <a:t>98</a:t>
            </a:fld>
            <a:endParaRPr lang="en-CA"/>
          </a:p>
        </p:txBody>
      </p:sp>
    </p:spTree>
    <p:extLst>
      <p:ext uri="{BB962C8B-B14F-4D97-AF65-F5344CB8AC3E}">
        <p14:creationId xmlns:p14="http://schemas.microsoft.com/office/powerpoint/2010/main" val="120462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BB8933E-84A1-5644-906B-0014B2077D1D}" type="datetime1">
              <a:rPr lang="en-CA" smtClean="0"/>
              <a:t>2018-06-25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446350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CC55E8D-5778-B842-AF0F-8AA2D305FDBF}" type="datetime1">
              <a:rPr lang="en-CA" smtClean="0"/>
              <a:t>2018-06-25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31352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9BF6C6A-2246-A94A-B3A6-E7BDDBE64F81}" type="datetime1">
              <a:rPr lang="en-CA" smtClean="0"/>
              <a:t>2018-06-25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3858675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71964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DBBBBEC4-19BD-D947-A855-7C455D6C986A}" type="datetime1">
              <a:rPr lang="en-CA" smtClean="0"/>
              <a:t>2018-06-25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448800" y="0"/>
            <a:ext cx="2743200" cy="365125"/>
          </a:xfrm>
        </p:spPr>
        <p:txBody>
          <a:bodyPr/>
          <a:lstStyle>
            <a:lvl1pPr>
              <a:defRPr sz="1600" b="1" baseline="0">
                <a:solidFill>
                  <a:schemeClr val="bg1"/>
                </a:solidFill>
              </a:defRPr>
            </a:lvl1pPr>
          </a:lstStyle>
          <a:p>
            <a:fld id="{C5DA7052-C423-4619-94C5-7675C9C0BF33}" type="slidenum">
              <a:rPr lang="en-CA" smtClean="0"/>
              <a:pPr/>
              <a:t>‹#›</a:t>
            </a:fld>
            <a:endParaRPr lang="en-CA" dirty="0"/>
          </a:p>
        </p:txBody>
      </p:sp>
    </p:spTree>
    <p:extLst>
      <p:ext uri="{BB962C8B-B14F-4D97-AF65-F5344CB8AC3E}">
        <p14:creationId xmlns:p14="http://schemas.microsoft.com/office/powerpoint/2010/main" val="3820987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D99ECB-42B7-8D46-8C72-E81DF758FF2A}" type="datetime1">
              <a:rPr lang="en-CA" smtClean="0"/>
              <a:t>2018-06-25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138302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0A69B10-2CD9-BE49-A8A0-29EBC8B58775}" type="datetime1">
              <a:rPr lang="en-CA" smtClean="0"/>
              <a:t>2018-06-25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799256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4771547-1FA3-544A-89AC-459CA0DA2790}" type="datetime1">
              <a:rPr lang="en-CA" smtClean="0"/>
              <a:t>2018-06-25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184936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276EB43-7528-1F44-889F-C30DE8D617BE}" type="datetime1">
              <a:rPr lang="en-CA" smtClean="0"/>
              <a:t>2018-06-25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40336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DA275-68E8-4D40-A5D6-6A1452307D0B}" type="datetime1">
              <a:rPr lang="en-CA" smtClean="0"/>
              <a:t>2018-06-25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19375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8BC9F7-3D9F-2549-843B-4895FE03E62D}" type="datetime1">
              <a:rPr lang="en-CA" smtClean="0"/>
              <a:t>2018-06-25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280387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6BEC5C-B790-C343-BD4D-1C0C619DD9D2}" type="datetime1">
              <a:rPr lang="en-CA" smtClean="0"/>
              <a:t>2018-06-25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DA7052-C423-4619-94C5-7675C9C0BF33}" type="slidenum">
              <a:rPr lang="en-CA" smtClean="0"/>
              <a:t>‹#›</a:t>
            </a:fld>
            <a:endParaRPr lang="en-CA"/>
          </a:p>
        </p:txBody>
      </p:sp>
    </p:spTree>
    <p:extLst>
      <p:ext uri="{BB962C8B-B14F-4D97-AF65-F5344CB8AC3E}">
        <p14:creationId xmlns:p14="http://schemas.microsoft.com/office/powerpoint/2010/main" val="405906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F4A3A-D427-C246-B51A-53EDD6E8BD05}" type="datetime1">
              <a:rPr lang="en-CA" smtClean="0"/>
              <a:t>2018-06-25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A7052-C423-4619-94C5-7675C9C0BF33}" type="slidenum">
              <a:rPr lang="en-CA" smtClean="0"/>
              <a:t>‹#›</a:t>
            </a:fld>
            <a:endParaRPr lang="en-CA"/>
          </a:p>
        </p:txBody>
      </p:sp>
    </p:spTree>
    <p:extLst>
      <p:ext uri="{BB962C8B-B14F-4D97-AF65-F5344CB8AC3E}">
        <p14:creationId xmlns:p14="http://schemas.microsoft.com/office/powerpoint/2010/main" val="4136907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nul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22.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nul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nul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nul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nul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jpe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jpe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35.jp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2.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7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tiff"/></Relationships>
</file>

<file path=ppt/slides/_rels/slide7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4.tiff"/></Relationships>
</file>

<file path=ppt/slides/_rels/slide8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The Role Of Fish Life Histories In </a:t>
            </a:r>
            <a:r>
              <a:rPr lang="en-CA" dirty="0" err="1"/>
              <a:t>Allometrically</a:t>
            </a:r>
            <a:r>
              <a:rPr lang="en-CA" dirty="0"/>
              <a:t> Scaled Food-Web Dynamics</a:t>
            </a:r>
          </a:p>
        </p:txBody>
      </p:sp>
      <p:sp>
        <p:nvSpPr>
          <p:cNvPr id="3" name="Subtitle 2"/>
          <p:cNvSpPr>
            <a:spLocks noGrp="1"/>
          </p:cNvSpPr>
          <p:nvPr>
            <p:ph type="subTitle" idx="1"/>
          </p:nvPr>
        </p:nvSpPr>
        <p:spPr/>
        <p:txBody>
          <a:bodyPr>
            <a:normAutofit lnSpcReduction="10000"/>
          </a:bodyPr>
          <a:lstStyle/>
          <a:p>
            <a:endParaRPr lang="en-CA" dirty="0"/>
          </a:p>
          <a:p>
            <a:endParaRPr lang="en-CA" dirty="0"/>
          </a:p>
          <a:p>
            <a:r>
              <a:rPr lang="en-CA" dirty="0"/>
              <a:t>Stephanie Bland</a:t>
            </a:r>
          </a:p>
          <a:p>
            <a:r>
              <a:rPr lang="en-CA" dirty="0"/>
              <a:t>Supervisors:  Anna </a:t>
            </a:r>
            <a:r>
              <a:rPr lang="en-CA" dirty="0" err="1"/>
              <a:t>Kuparinen</a:t>
            </a:r>
            <a:r>
              <a:rPr lang="en-CA" dirty="0"/>
              <a:t> and Jeffrey Hutchings</a:t>
            </a:r>
          </a:p>
        </p:txBody>
      </p:sp>
    </p:spTree>
    <p:extLst>
      <p:ext uri="{BB962C8B-B14F-4D97-AF65-F5344CB8AC3E}">
        <p14:creationId xmlns:p14="http://schemas.microsoft.com/office/powerpoint/2010/main" val="703018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ol-prod-cdn.literatumonline.com/cms/attachment/bd006083-b9f6-473e-9eb3-0db45b3d5a93/ele_1777_f3.gif">
            <a:extLst>
              <a:ext uri="{FF2B5EF4-FFF2-40B4-BE49-F238E27FC236}">
                <a16:creationId xmlns:a16="http://schemas.microsoft.com/office/drawing/2014/main" id="{6A0F4587-6D1F-CE42-AC0B-5A378B29A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277"/>
          <a:stretch/>
        </p:blipFill>
        <p:spPr bwMode="auto">
          <a:xfrm>
            <a:off x="6896745" y="1027909"/>
            <a:ext cx="3323760" cy="540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654CB5B-F58E-EA4F-BABC-C6D366ED6B0B}"/>
              </a:ext>
            </a:extLst>
          </p:cNvPr>
          <p:cNvPicPr>
            <a:picLocks noChangeAspect="1"/>
          </p:cNvPicPr>
          <p:nvPr/>
        </p:nvPicPr>
        <p:blipFill rotWithShape="1">
          <a:blip r:embed="rId4">
            <a:extLst>
              <a:ext uri="{28A0092B-C50C-407E-A947-70E740481C1C}">
                <a14:useLocalDpi xmlns:a14="http://schemas.microsoft.com/office/drawing/2010/main" val="0"/>
              </a:ext>
            </a:extLst>
          </a:blip>
          <a:srcRect l="41667" t="16275" r="38635" b="20940"/>
          <a:stretch/>
        </p:blipFill>
        <p:spPr>
          <a:xfrm>
            <a:off x="10053362" y="420030"/>
            <a:ext cx="2138638" cy="5267739"/>
          </a:xfrm>
          <a:prstGeom prst="rect">
            <a:avLst/>
          </a:prstGeom>
        </p:spPr>
      </p:pic>
      <p:sp>
        <p:nvSpPr>
          <p:cNvPr id="10" name="TextBox 9"/>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a:solidFill>
                  <a:schemeClr val="bg1"/>
                </a:solidFill>
              </a:rPr>
              <a:t>Background</a:t>
            </a:r>
          </a:p>
        </p:txBody>
      </p:sp>
      <p:sp>
        <p:nvSpPr>
          <p:cNvPr id="2" name="Title 1"/>
          <p:cNvSpPr>
            <a:spLocks noGrp="1"/>
          </p:cNvSpPr>
          <p:nvPr>
            <p:ph type="title"/>
          </p:nvPr>
        </p:nvSpPr>
        <p:spPr/>
        <p:txBody>
          <a:bodyPr/>
          <a:lstStyle/>
          <a:p>
            <a:r>
              <a:rPr lang="en-CA" dirty="0"/>
              <a:t>Allometric Trophic Network</a:t>
            </a:r>
          </a:p>
        </p:txBody>
      </p:sp>
      <p:sp>
        <p:nvSpPr>
          <p:cNvPr id="3" name="Content Placeholder 2"/>
          <p:cNvSpPr>
            <a:spLocks noGrp="1"/>
          </p:cNvSpPr>
          <p:nvPr>
            <p:ph idx="1"/>
          </p:nvPr>
        </p:nvSpPr>
        <p:spPr>
          <a:xfrm>
            <a:off x="838200" y="1825624"/>
            <a:ext cx="5919062" cy="5032375"/>
          </a:xfrm>
        </p:spPr>
        <p:txBody>
          <a:bodyPr>
            <a:normAutofit/>
          </a:bodyPr>
          <a:lstStyle/>
          <a:p>
            <a:r>
              <a:rPr lang="en-CA" dirty="0"/>
              <a:t>Model for wide array of ecosystems:</a:t>
            </a:r>
          </a:p>
          <a:p>
            <a:pPr lvl="1"/>
            <a:r>
              <a:rPr lang="en-CA" dirty="0"/>
              <a:t>Marine, Estuary, Lake, Rainforest, Desert </a:t>
            </a:r>
            <a:r>
              <a:rPr lang="en-CA" sz="1600" dirty="0"/>
              <a:t>(Williams and Martinez 2000, Nature; Dunne </a:t>
            </a:r>
            <a:r>
              <a:rPr lang="en-CA" sz="1600" i="1" dirty="0"/>
              <a:t>et al</a:t>
            </a:r>
            <a:r>
              <a:rPr lang="en-CA" sz="1600" dirty="0"/>
              <a:t>. 2002, PNAS)</a:t>
            </a:r>
          </a:p>
          <a:p>
            <a:pPr lvl="1"/>
            <a:r>
              <a:rPr lang="en-CA" dirty="0"/>
              <a:t>Prehistoric </a:t>
            </a:r>
            <a:r>
              <a:rPr lang="en-CA" sz="1600" dirty="0"/>
              <a:t>(Dunne </a:t>
            </a:r>
            <a:r>
              <a:rPr lang="en-CA" sz="1600" i="1" dirty="0"/>
              <a:t>et al</a:t>
            </a:r>
            <a:r>
              <a:rPr lang="en-CA" sz="1600" dirty="0"/>
              <a:t>. 2008, </a:t>
            </a:r>
            <a:r>
              <a:rPr lang="en-CA" sz="1600" dirty="0" err="1"/>
              <a:t>PLoS</a:t>
            </a:r>
            <a:r>
              <a:rPr lang="en-CA" sz="1600" dirty="0"/>
              <a:t> Biology)</a:t>
            </a:r>
          </a:p>
          <a:p>
            <a:pPr lvl="1"/>
            <a:r>
              <a:rPr lang="en-CA" dirty="0"/>
              <a:t>Invasive species </a:t>
            </a:r>
            <a:r>
              <a:rPr lang="en-CA" sz="1600" dirty="0"/>
              <a:t>(</a:t>
            </a:r>
            <a:r>
              <a:rPr lang="en-CA" sz="1600" dirty="0" err="1"/>
              <a:t>Romanuk</a:t>
            </a:r>
            <a:r>
              <a:rPr lang="en-CA" sz="1600" dirty="0"/>
              <a:t> </a:t>
            </a:r>
            <a:r>
              <a:rPr lang="en-CA" sz="1600" i="1" dirty="0"/>
              <a:t>et al</a:t>
            </a:r>
            <a:r>
              <a:rPr lang="en-CA" sz="1600" dirty="0"/>
              <a:t>. 2009, Phil. Trans. R. Soc. B</a:t>
            </a:r>
            <a:r>
              <a:rPr lang="en-CA" dirty="0"/>
              <a:t>)</a:t>
            </a:r>
          </a:p>
          <a:p>
            <a:r>
              <a:rPr lang="en-CA" dirty="0"/>
              <a:t>Well parameterized fisheries model </a:t>
            </a:r>
          </a:p>
          <a:p>
            <a:pPr lvl="1"/>
            <a:r>
              <a:rPr lang="en-CA" dirty="0"/>
              <a:t>Lake Constance </a:t>
            </a:r>
            <a:r>
              <a:rPr lang="en-CA" sz="1600" dirty="0"/>
              <a:t>(</a:t>
            </a:r>
            <a:r>
              <a:rPr lang="en-CA" sz="1600" dirty="0" err="1"/>
              <a:t>Boit</a:t>
            </a:r>
            <a:r>
              <a:rPr lang="en-CA" sz="1600" dirty="0"/>
              <a:t> </a:t>
            </a:r>
            <a:r>
              <a:rPr lang="en-CA" sz="1600" i="1" dirty="0"/>
              <a:t>et al</a:t>
            </a:r>
            <a:r>
              <a:rPr lang="en-CA" sz="1600" dirty="0"/>
              <a:t>. 2012, Ecol. Lett.)</a:t>
            </a:r>
          </a:p>
          <a:p>
            <a:endParaRPr lang="en-CA" dirty="0"/>
          </a:p>
          <a:p>
            <a:endParaRPr lang="en-CA" dirty="0"/>
          </a:p>
        </p:txBody>
      </p:sp>
      <p:sp>
        <p:nvSpPr>
          <p:cNvPr id="4" name="TextBox 3"/>
          <p:cNvSpPr txBox="1"/>
          <p:nvPr/>
        </p:nvSpPr>
        <p:spPr>
          <a:xfrm>
            <a:off x="10053362" y="5687769"/>
            <a:ext cx="2138638" cy="1169551"/>
          </a:xfrm>
          <a:prstGeom prst="rect">
            <a:avLst/>
          </a:prstGeom>
          <a:noFill/>
        </p:spPr>
        <p:txBody>
          <a:bodyPr wrap="square" rtlCol="0">
            <a:spAutoFit/>
          </a:bodyPr>
          <a:lstStyle/>
          <a:p>
            <a:r>
              <a:rPr lang="en-CA" sz="1000" dirty="0"/>
              <a:t>Martinez, N. D. Sustaining Ecological Networks and their Services: Network Theory of Biodiversity and Ecosystem Function. Available at: http://</a:t>
            </a:r>
            <a:r>
              <a:rPr lang="en-CA" sz="1000" dirty="0" err="1"/>
              <a:t>www.cs.cornell.edu</a:t>
            </a:r>
            <a:r>
              <a:rPr lang="en-CA" sz="1000" dirty="0"/>
              <a:t>/Courses/cs6702/2011sp/slides/</a:t>
            </a:r>
            <a:r>
              <a:rPr lang="en-CA" sz="1000" dirty="0" err="1"/>
              <a:t>martinez-slides.pdf</a:t>
            </a:r>
            <a:r>
              <a:rPr lang="en-CA" sz="1000" dirty="0"/>
              <a:t>.</a:t>
            </a:r>
            <a:endParaRPr lang="en-CA" sz="1000" dirty="0">
              <a:effectLst/>
            </a:endParaRPr>
          </a:p>
        </p:txBody>
      </p:sp>
      <p:sp>
        <p:nvSpPr>
          <p:cNvPr id="8" name="TextBox 7">
            <a:extLst>
              <a:ext uri="{FF2B5EF4-FFF2-40B4-BE49-F238E27FC236}">
                <a16:creationId xmlns:a16="http://schemas.microsoft.com/office/drawing/2014/main" id="{73A56388-A398-BF47-BE9A-C0C71B519A4F}"/>
              </a:ext>
            </a:extLst>
          </p:cNvPr>
          <p:cNvSpPr txBox="1"/>
          <p:nvPr/>
        </p:nvSpPr>
        <p:spPr>
          <a:xfrm>
            <a:off x="7679547" y="905234"/>
            <a:ext cx="2146377" cy="369332"/>
          </a:xfrm>
          <a:prstGeom prst="rect">
            <a:avLst/>
          </a:prstGeom>
          <a:solidFill>
            <a:schemeClr val="bg1"/>
          </a:solidFill>
        </p:spPr>
        <p:txBody>
          <a:bodyPr wrap="square" rtlCol="0">
            <a:spAutoFit/>
          </a:bodyPr>
          <a:lstStyle/>
          <a:p>
            <a:r>
              <a:rPr lang="en-CA" dirty="0"/>
              <a:t>Lake Constance</a:t>
            </a:r>
            <a:endParaRPr lang="en-US" dirty="0"/>
          </a:p>
        </p:txBody>
      </p:sp>
      <p:sp>
        <p:nvSpPr>
          <p:cNvPr id="9" name="TextBox 8">
            <a:extLst>
              <a:ext uri="{FF2B5EF4-FFF2-40B4-BE49-F238E27FC236}">
                <a16:creationId xmlns:a16="http://schemas.microsoft.com/office/drawing/2014/main" id="{09352C95-DFAD-8945-9249-5B59AE248759}"/>
              </a:ext>
            </a:extLst>
          </p:cNvPr>
          <p:cNvSpPr txBox="1"/>
          <p:nvPr/>
        </p:nvSpPr>
        <p:spPr>
          <a:xfrm>
            <a:off x="7586560" y="3362060"/>
            <a:ext cx="2466801" cy="369332"/>
          </a:xfrm>
          <a:prstGeom prst="rect">
            <a:avLst/>
          </a:prstGeom>
          <a:solidFill>
            <a:schemeClr val="bg1"/>
          </a:solidFill>
        </p:spPr>
        <p:txBody>
          <a:bodyPr wrap="square" rtlCol="0">
            <a:spAutoFit/>
          </a:bodyPr>
          <a:lstStyle/>
          <a:p>
            <a:r>
              <a:rPr lang="en-CA" dirty="0"/>
              <a:t>ATN Model</a:t>
            </a:r>
            <a:endParaRPr lang="en-US" dirty="0"/>
          </a:p>
        </p:txBody>
      </p:sp>
      <p:sp>
        <p:nvSpPr>
          <p:cNvPr id="12" name="TextBox 11">
            <a:extLst>
              <a:ext uri="{FF2B5EF4-FFF2-40B4-BE49-F238E27FC236}">
                <a16:creationId xmlns:a16="http://schemas.microsoft.com/office/drawing/2014/main" id="{458B795D-2C92-0449-9EFC-D9C882A9D16C}"/>
              </a:ext>
            </a:extLst>
          </p:cNvPr>
          <p:cNvSpPr txBox="1"/>
          <p:nvPr/>
        </p:nvSpPr>
        <p:spPr>
          <a:xfrm>
            <a:off x="7361695" y="6481290"/>
            <a:ext cx="2775238" cy="376709"/>
          </a:xfrm>
          <a:prstGeom prst="rect">
            <a:avLst/>
          </a:prstGeom>
          <a:solidFill>
            <a:schemeClr val="bg1"/>
          </a:solidFill>
        </p:spPr>
        <p:txBody>
          <a:bodyPr wrap="square" rtlCol="0">
            <a:spAutoFit/>
          </a:bodyPr>
          <a:lstStyle/>
          <a:p>
            <a:r>
              <a:rPr lang="en-CA" dirty="0"/>
              <a:t>(</a:t>
            </a:r>
            <a:r>
              <a:rPr lang="en-CA" dirty="0" err="1"/>
              <a:t>Boit</a:t>
            </a:r>
            <a:r>
              <a:rPr lang="en-CA" dirty="0"/>
              <a:t> </a:t>
            </a:r>
            <a:r>
              <a:rPr lang="en-CA" i="1" dirty="0"/>
              <a:t>et al</a:t>
            </a:r>
            <a:r>
              <a:rPr lang="en-CA" dirty="0"/>
              <a:t>. 2012, Ecol. Lett.)</a:t>
            </a:r>
            <a:endParaRPr lang="en-US" dirty="0"/>
          </a:p>
        </p:txBody>
      </p:sp>
      <p:sp>
        <p:nvSpPr>
          <p:cNvPr id="5" name="Slide Number Placeholder 4">
            <a:extLst>
              <a:ext uri="{FF2B5EF4-FFF2-40B4-BE49-F238E27FC236}">
                <a16:creationId xmlns:a16="http://schemas.microsoft.com/office/drawing/2014/main" id="{46EF8CAD-0B7B-4543-A9C1-E19D633A526F}"/>
              </a:ext>
            </a:extLst>
          </p:cNvPr>
          <p:cNvSpPr>
            <a:spLocks noGrp="1"/>
          </p:cNvSpPr>
          <p:nvPr>
            <p:ph type="sldNum" sz="quarter" idx="12"/>
          </p:nvPr>
        </p:nvSpPr>
        <p:spPr/>
        <p:txBody>
          <a:bodyPr/>
          <a:lstStyle/>
          <a:p>
            <a:fld id="{C5DA7052-C423-4619-94C5-7675C9C0BF33}" type="slidenum">
              <a:rPr lang="en-CA" smtClean="0"/>
              <a:pPr/>
              <a:t>9</a:t>
            </a:fld>
            <a:endParaRPr lang="en-CA" dirty="0"/>
          </a:p>
        </p:txBody>
      </p:sp>
    </p:spTree>
    <p:extLst>
      <p:ext uri="{BB962C8B-B14F-4D97-AF65-F5344CB8AC3E}">
        <p14:creationId xmlns:p14="http://schemas.microsoft.com/office/powerpoint/2010/main" val="106555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Development Plan</a:t>
            </a:r>
          </a:p>
        </p:txBody>
      </p:sp>
      <p:sp>
        <p:nvSpPr>
          <p:cNvPr id="3" name="Content Placeholder 2"/>
          <p:cNvSpPr>
            <a:spLocks noGrp="1"/>
          </p:cNvSpPr>
          <p:nvPr>
            <p:ph idx="1"/>
          </p:nvPr>
        </p:nvSpPr>
        <p:spPr/>
        <p:txBody>
          <a:bodyPr>
            <a:normAutofit/>
          </a:bodyPr>
          <a:lstStyle/>
          <a:p>
            <a:r>
              <a:rPr lang="en-CA" sz="3600" dirty="0"/>
              <a:t>Improvements:</a:t>
            </a:r>
          </a:p>
          <a:p>
            <a:pPr lvl="1"/>
            <a:r>
              <a:rPr lang="en-CA" sz="2800" dirty="0"/>
              <a:t>Incorporate Life History Structure</a:t>
            </a:r>
          </a:p>
          <a:p>
            <a:pPr lvl="1"/>
            <a:r>
              <a:rPr lang="en-CA" sz="2800" dirty="0"/>
              <a:t>Ecologists commonly group similar species by “functional species”</a:t>
            </a:r>
          </a:p>
          <a:p>
            <a:pPr lvl="1"/>
            <a:r>
              <a:rPr lang="en-CA" sz="2800" dirty="0"/>
              <a:t>But adults of different species may be more similar to each other than to their own offspring</a:t>
            </a:r>
          </a:p>
          <a:p>
            <a:pPr lvl="1"/>
            <a:r>
              <a:rPr lang="en-CA" sz="2800" dirty="0"/>
              <a:t>We will split species into life stages</a:t>
            </a:r>
          </a:p>
          <a:p>
            <a:r>
              <a:rPr lang="en-CA" sz="3200" dirty="0"/>
              <a:t>Modeling thesis: will spend most of talk time on model development</a:t>
            </a:r>
          </a:p>
          <a:p>
            <a:endParaRPr lang="en-CA" sz="3200" dirty="0"/>
          </a:p>
        </p:txBody>
      </p:sp>
      <p:sp>
        <p:nvSpPr>
          <p:cNvPr id="6" name="TextBox 5">
            <a:extLst>
              <a:ext uri="{FF2B5EF4-FFF2-40B4-BE49-F238E27FC236}">
                <a16:creationId xmlns:a16="http://schemas.microsoft.com/office/drawing/2014/main" id="{4027BF66-286D-244E-94FE-83093F1E4C2C}"/>
              </a:ext>
            </a:extLst>
          </p:cNvPr>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22EE568F-D970-6C4E-AF66-DABC596B9EC6}"/>
              </a:ext>
            </a:extLst>
          </p:cNvPr>
          <p:cNvSpPr>
            <a:spLocks noGrp="1"/>
          </p:cNvSpPr>
          <p:nvPr>
            <p:ph type="sldNum" sz="quarter" idx="12"/>
          </p:nvPr>
        </p:nvSpPr>
        <p:spPr/>
        <p:txBody>
          <a:bodyPr/>
          <a:lstStyle/>
          <a:p>
            <a:fld id="{C5DA7052-C423-4619-94C5-7675C9C0BF33}" type="slidenum">
              <a:rPr lang="en-CA" smtClean="0"/>
              <a:pPr/>
              <a:t>10</a:t>
            </a:fld>
            <a:endParaRPr lang="en-CA" dirty="0"/>
          </a:p>
        </p:txBody>
      </p:sp>
    </p:spTree>
    <p:extLst>
      <p:ext uri="{BB962C8B-B14F-4D97-AF65-F5344CB8AC3E}">
        <p14:creationId xmlns:p14="http://schemas.microsoft.com/office/powerpoint/2010/main" val="86884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Species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r>
                  <a:rPr lang="en-CA" dirty="0"/>
                  <a:t>Rows are Predators</a:t>
                </a:r>
              </a:p>
              <a:p>
                <a:r>
                  <a:rPr lang="en-CA" dirty="0"/>
                  <a:t>Columns are prey</a:t>
                </a:r>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a14:m>
                <a:endParaRPr lang="en-CA" dirty="0"/>
              </a:p>
              <a:p>
                <a:pPr marL="0" indent="0">
                  <a:buNone/>
                </a:pPr>
                <a:endParaRPr lang="en-CA"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d>
                        <m:dPr>
                          <m:ctrlPr>
                            <a:rPr lang="en-CA" i="1" smtClean="0">
                              <a:latin typeface="Cambria Math" panose="02040503050406030204" pitchFamily="18" charset="0"/>
                            </a:rPr>
                          </m:ctrlPr>
                        </m:dPr>
                        <m:e>
                          <m:m>
                            <m:mPr>
                              <m:mcs>
                                <m:mc>
                                  <m:mcPr>
                                    <m:count m:val="6"/>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l="-1835" t="-2046"/>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53" name="Straight Connector 52"/>
          <p:cNvCxnSpPr>
            <a:stCxn id="49" idx="3"/>
            <a:endCxn id="27"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533650" y="6153150"/>
            <a:ext cx="2743200" cy="523220"/>
          </a:xfrm>
          <a:prstGeom prst="rect">
            <a:avLst/>
          </a:prstGeom>
          <a:noFill/>
        </p:spPr>
        <p:txBody>
          <a:bodyPr wrap="square" rtlCol="0">
            <a:spAutoFit/>
          </a:bodyPr>
          <a:lstStyle/>
          <a:p>
            <a:pPr algn="ctr"/>
            <a:r>
              <a:rPr lang="en-CA" sz="2800" dirty="0"/>
              <a:t>Prey</a:t>
            </a:r>
          </a:p>
        </p:txBody>
      </p:sp>
      <p:sp>
        <p:nvSpPr>
          <p:cNvPr id="70" name="TextBox 69"/>
          <p:cNvSpPr txBox="1"/>
          <p:nvPr/>
        </p:nvSpPr>
        <p:spPr>
          <a:xfrm rot="16200000">
            <a:off x="441512" y="4540578"/>
            <a:ext cx="2400300" cy="523220"/>
          </a:xfrm>
          <a:prstGeom prst="rect">
            <a:avLst/>
          </a:prstGeom>
          <a:noFill/>
        </p:spPr>
        <p:txBody>
          <a:bodyPr wrap="square" rtlCol="0">
            <a:spAutoFit/>
          </a:bodyPr>
          <a:lstStyle/>
          <a:p>
            <a:pPr algn="ctr"/>
            <a:r>
              <a:rPr lang="en-CA" sz="2800" dirty="0"/>
              <a:t>Predators</a:t>
            </a:r>
          </a:p>
        </p:txBody>
      </p:sp>
      <p:pic>
        <p:nvPicPr>
          <p:cNvPr id="819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2286000" y="3660507"/>
            <a:ext cx="3124200" cy="7590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rgbClr val="C00000"/>
                </a:solidFill>
              </a:ln>
              <a:noFill/>
            </a:endParaRPr>
          </a:p>
        </p:txBody>
      </p:sp>
      <p:pic>
        <p:nvPicPr>
          <p:cNvPr id="8198"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25" name="TextBox 24">
            <a:extLst>
              <a:ext uri="{FF2B5EF4-FFF2-40B4-BE49-F238E27FC236}">
                <a16:creationId xmlns:a16="http://schemas.microsoft.com/office/drawing/2014/main" id="{40A18A24-921F-854D-9CA9-7878538FB848}"/>
              </a:ext>
            </a:extLst>
          </p:cNvPr>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7" name="Slide Number Placeholder 6">
            <a:extLst>
              <a:ext uri="{FF2B5EF4-FFF2-40B4-BE49-F238E27FC236}">
                <a16:creationId xmlns:a16="http://schemas.microsoft.com/office/drawing/2014/main" id="{3405D287-9217-8249-95ED-5D5351704DAE}"/>
              </a:ext>
            </a:extLst>
          </p:cNvPr>
          <p:cNvSpPr>
            <a:spLocks noGrp="1"/>
          </p:cNvSpPr>
          <p:nvPr>
            <p:ph type="sldNum" sz="quarter" idx="12"/>
          </p:nvPr>
        </p:nvSpPr>
        <p:spPr/>
        <p:txBody>
          <a:bodyPr/>
          <a:lstStyle/>
          <a:p>
            <a:fld id="{C5DA7052-C423-4619-94C5-7675C9C0BF33}" type="slidenum">
              <a:rPr lang="en-CA" smtClean="0"/>
              <a:pPr/>
              <a:t>11</a:t>
            </a:fld>
            <a:endParaRPr lang="en-CA" dirty="0"/>
          </a:p>
        </p:txBody>
      </p:sp>
    </p:spTree>
    <p:extLst>
      <p:ext uri="{BB962C8B-B14F-4D97-AF65-F5344CB8AC3E}">
        <p14:creationId xmlns:p14="http://schemas.microsoft.com/office/powerpoint/2010/main" val="78933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98689"/>
            <a:ext cx="12192000" cy="3996757"/>
          </a:xfrm>
          <a:prstGeom prst="rect">
            <a:avLst/>
          </a:prstGeom>
        </p:spPr>
      </p:pic>
      <p:sp>
        <p:nvSpPr>
          <p:cNvPr id="2" name="Title 1"/>
          <p:cNvSpPr>
            <a:spLocks noGrp="1"/>
          </p:cNvSpPr>
          <p:nvPr>
            <p:ph type="title"/>
          </p:nvPr>
        </p:nvSpPr>
        <p:spPr/>
        <p:txBody>
          <a:bodyPr/>
          <a:lstStyle/>
          <a:p>
            <a:r>
              <a:rPr lang="en-CA" dirty="0"/>
              <a:t>Niche Model</a:t>
            </a:r>
          </a:p>
        </p:txBody>
      </p: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mc:AlternateContent xmlns:mc="http://schemas.openxmlformats.org/markup-compatibility/2006" xmlns:a14="http://schemas.microsoft.com/office/drawing/2010/main">
        <mc:Choice Requires="a14">
          <p:sp>
            <p:nvSpPr>
              <p:cNvPr id="34" name="Content Placeholder 2"/>
              <p:cNvSpPr>
                <a:spLocks noGrp="1"/>
              </p:cNvSpPr>
              <p:nvPr>
                <p:ph idx="1"/>
              </p:nvPr>
            </p:nvSpPr>
            <p:spPr>
              <a:xfrm>
                <a:off x="375138" y="4407876"/>
                <a:ext cx="11512061" cy="2450123"/>
              </a:xfrm>
            </p:spPr>
            <p:txBody>
              <a:bodyPr>
                <a:normAutofit/>
              </a:bodyPr>
              <a:lstStyle/>
              <a:p>
                <a:r>
                  <a:rPr lang="en-CA" sz="2400" dirty="0"/>
                  <a:t>Species have uniform random niche value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charset="0"/>
                          </a:rPr>
                          <m:t>𝑛</m:t>
                        </m:r>
                      </m:e>
                      <m:sub>
                        <m:r>
                          <a:rPr lang="en-CA" sz="2400" b="0" i="1" smtClean="0">
                            <a:latin typeface="Cambria Math" charset="0"/>
                          </a:rPr>
                          <m:t>𝑖</m:t>
                        </m:r>
                      </m:sub>
                    </m:sSub>
                  </m:oMath>
                </a14:m>
                <a:r>
                  <a:rPr lang="en-CA" sz="2400" dirty="0"/>
                  <a:t>)</a:t>
                </a:r>
              </a:p>
              <a:p>
                <a:r>
                  <a:rPr lang="en-CA" sz="2400" dirty="0"/>
                  <a:t>Species are given feeding range (</a:t>
                </a:r>
                <a14:m>
                  <m:oMath xmlns:m="http://schemas.openxmlformats.org/officeDocument/2006/math">
                    <m:sSub>
                      <m:sSubPr>
                        <m:ctrlPr>
                          <a:rPr lang="en-CA" sz="2400" i="1">
                            <a:latin typeface="Cambria Math" panose="02040503050406030204" pitchFamily="18" charset="0"/>
                          </a:rPr>
                        </m:ctrlPr>
                      </m:sSubPr>
                      <m:e>
                        <m:r>
                          <a:rPr lang="en-CA" sz="2400" b="0" i="1" smtClean="0">
                            <a:latin typeface="Cambria Math" charset="0"/>
                          </a:rPr>
                          <m:t>𝑟</m:t>
                        </m:r>
                      </m:e>
                      <m:sub>
                        <m:r>
                          <a:rPr lang="en-CA" sz="2400" i="1">
                            <a:latin typeface="Cambria Math" charset="0"/>
                          </a:rPr>
                          <m:t>𝑖</m:t>
                        </m:r>
                      </m:sub>
                    </m:sSub>
                  </m:oMath>
                </a14:m>
                <a:r>
                  <a:rPr lang="en-CA" sz="2400" dirty="0"/>
                  <a:t>) from beta distribution</a:t>
                </a:r>
              </a:p>
              <a:p>
                <a:pPr lvl="1"/>
                <a:r>
                  <a:rPr lang="en-CA" sz="2000" dirty="0"/>
                  <a:t>Large range = generalist, small range = specialist</a:t>
                </a:r>
              </a:p>
              <a:p>
                <a:pPr lvl="1"/>
                <a:r>
                  <a:rPr lang="en-CA" sz="2000" dirty="0"/>
                  <a:t>Control web connectance through choice of beta distribution parameters</a:t>
                </a:r>
              </a:p>
              <a:p>
                <a:r>
                  <a:rPr lang="en-CA" sz="2400" dirty="0"/>
                  <a:t>Range is centered using uniform distribution (</a:t>
                </a:r>
                <a14:m>
                  <m:oMath xmlns:m="http://schemas.openxmlformats.org/officeDocument/2006/math">
                    <m:sSub>
                      <m:sSubPr>
                        <m:ctrlPr>
                          <a:rPr lang="en-CA" sz="2400" i="1" smtClean="0">
                            <a:latin typeface="Cambria Math" panose="02040503050406030204" pitchFamily="18" charset="0"/>
                          </a:rPr>
                        </m:ctrlPr>
                      </m:sSubPr>
                      <m:e>
                        <m:r>
                          <a:rPr lang="en-CA" sz="2400" b="0" i="1" smtClean="0">
                            <a:latin typeface="Cambria Math" charset="0"/>
                          </a:rPr>
                          <m:t>𝑐</m:t>
                        </m:r>
                      </m:e>
                      <m:sub>
                        <m:r>
                          <a:rPr lang="en-CA" sz="2400" i="1">
                            <a:latin typeface="Cambria Math" charset="0"/>
                          </a:rPr>
                          <m:t>𝑖</m:t>
                        </m:r>
                      </m:sub>
                    </m:sSub>
                  </m:oMath>
                </a14:m>
                <a:r>
                  <a:rPr lang="en-CA" sz="2400" dirty="0"/>
                  <a:t>), such that </a:t>
                </a:r>
                <a14:m>
                  <m:oMath xmlns:m="http://schemas.openxmlformats.org/officeDocument/2006/math">
                    <m:f>
                      <m:fPr>
                        <m:ctrlPr>
                          <a:rPr lang="mr-IN" sz="2400" i="1" smtClean="0">
                            <a:latin typeface="Cambria Math" panose="02040503050406030204" pitchFamily="18" charset="0"/>
                          </a:rPr>
                        </m:ctrlPr>
                      </m:fPr>
                      <m:num>
                        <m:sSub>
                          <m:sSubPr>
                            <m:ctrlPr>
                              <a:rPr lang="en-CA" sz="2400" i="1">
                                <a:latin typeface="Cambria Math" panose="02040503050406030204" pitchFamily="18" charset="0"/>
                              </a:rPr>
                            </m:ctrlPr>
                          </m:sSubPr>
                          <m:e>
                            <m:r>
                              <a:rPr lang="en-CA" sz="2400" b="0" i="1" smtClean="0">
                                <a:latin typeface="Cambria Math" charset="0"/>
                              </a:rPr>
                              <m:t>𝑟</m:t>
                            </m:r>
                          </m:e>
                          <m:sub>
                            <m:r>
                              <a:rPr lang="en-CA" sz="2400" i="1">
                                <a:latin typeface="Cambria Math" charset="0"/>
                              </a:rPr>
                              <m:t>𝑖</m:t>
                            </m:r>
                          </m:sub>
                        </m:sSub>
                      </m:num>
                      <m:den>
                        <m:r>
                          <a:rPr lang="en-CA" sz="2400" b="0" i="1" smtClean="0">
                            <a:latin typeface="Cambria Math" charset="0"/>
                          </a:rPr>
                          <m:t>2</m:t>
                        </m:r>
                      </m:den>
                    </m:f>
                    <m:r>
                      <a:rPr lang="en-CA" sz="2400" b="0" i="0" smtClean="0">
                        <a:latin typeface="Cambria Math" charset="0"/>
                      </a:rPr>
                      <m:t>&lt;</m:t>
                    </m:r>
                    <m:sSub>
                      <m:sSubPr>
                        <m:ctrlPr>
                          <a:rPr lang="en-CA" sz="2400" i="1">
                            <a:latin typeface="Cambria Math" panose="02040503050406030204" pitchFamily="18" charset="0"/>
                          </a:rPr>
                        </m:ctrlPr>
                      </m:sSubPr>
                      <m:e>
                        <m:r>
                          <a:rPr lang="en-CA" sz="2400" b="0" i="1" smtClean="0">
                            <a:latin typeface="Cambria Math" charset="0"/>
                          </a:rPr>
                          <m:t>𝑐</m:t>
                        </m:r>
                      </m:e>
                      <m:sub>
                        <m:r>
                          <a:rPr lang="en-CA" sz="2400" i="1">
                            <a:latin typeface="Cambria Math" charset="0"/>
                          </a:rPr>
                          <m:t>𝑖</m:t>
                        </m:r>
                      </m:sub>
                    </m:sSub>
                    <m:r>
                      <a:rPr lang="en-CA" sz="2400" b="0" i="1" smtClean="0">
                        <a:latin typeface="Cambria Math" charset="0"/>
                      </a:rPr>
                      <m:t>&lt;</m:t>
                    </m:r>
                    <m:r>
                      <m:rPr>
                        <m:sty m:val="p"/>
                      </m:rPr>
                      <a:rPr lang="en-CA" sz="2400" b="0" i="0" smtClean="0">
                        <a:latin typeface="Cambria Math" panose="02040503050406030204" pitchFamily="18" charset="0"/>
                      </a:rPr>
                      <m:t>min</m:t>
                    </m:r>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charset="0"/>
                          </a:rPr>
                          <m:t>𝑛</m:t>
                        </m:r>
                      </m:e>
                      <m:sub>
                        <m:r>
                          <a:rPr lang="en-CA" sz="2400" i="1">
                            <a:latin typeface="Cambria Math" charset="0"/>
                          </a:rPr>
                          <m:t>𝑖</m:t>
                        </m:r>
                      </m:sub>
                    </m:sSub>
                    <m:r>
                      <a:rPr lang="en-CA" sz="2400" b="0" i="1" smtClean="0">
                        <a:latin typeface="Cambria Math" panose="02040503050406030204" pitchFamily="18" charset="0"/>
                      </a:rPr>
                      <m:t>,1−</m:t>
                    </m:r>
                    <m:f>
                      <m:fPr>
                        <m:ctrlPr>
                          <a:rPr lang="mr-IN"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charset="0"/>
                              </a:rPr>
                              <m:t>𝑟</m:t>
                            </m:r>
                          </m:e>
                          <m:sub>
                            <m:r>
                              <a:rPr lang="en-CA" sz="2400" i="1">
                                <a:latin typeface="Cambria Math" charset="0"/>
                              </a:rPr>
                              <m:t>𝑖</m:t>
                            </m:r>
                          </m:sub>
                        </m:sSub>
                      </m:num>
                      <m:den>
                        <m:r>
                          <a:rPr lang="en-CA" sz="2400" i="1">
                            <a:latin typeface="Cambria Math" charset="0"/>
                          </a:rPr>
                          <m:t>2</m:t>
                        </m:r>
                      </m:den>
                    </m:f>
                    <m:r>
                      <a:rPr lang="en-CA" sz="2400" b="0" i="1" smtClean="0">
                        <a:latin typeface="Cambria Math" panose="02040503050406030204" pitchFamily="18" charset="0"/>
                      </a:rPr>
                      <m:t>)</m:t>
                    </m:r>
                  </m:oMath>
                </a14:m>
                <a:endParaRPr lang="en-CA" sz="2400" dirty="0"/>
              </a:p>
              <a:p>
                <a:pPr marL="0" indent="0">
                  <a:buNone/>
                </a:pPr>
                <a:endParaRPr lang="en-CA" sz="2400" i="1" dirty="0">
                  <a:latin typeface="Cambria Math" panose="02040503050406030204" pitchFamily="18" charset="0"/>
                </a:endParaRPr>
              </a:p>
            </p:txBody>
          </p:sp>
        </mc:Choice>
        <mc:Fallback xmlns="">
          <p:sp>
            <p:nvSpPr>
              <p:cNvPr id="34" name="Content Placeholder 2"/>
              <p:cNvSpPr>
                <a:spLocks noGrp="1" noRot="1" noChangeAspect="1" noMove="1" noResize="1" noEditPoints="1" noAdjustHandles="1" noChangeArrowheads="1" noChangeShapeType="1" noTextEdit="1"/>
              </p:cNvSpPr>
              <p:nvPr>
                <p:ph idx="1"/>
              </p:nvPr>
            </p:nvSpPr>
            <p:spPr>
              <a:xfrm>
                <a:off x="375138" y="4407876"/>
                <a:ext cx="11512061" cy="2450123"/>
              </a:xfrm>
              <a:blipFill>
                <a:blip r:embed="rId4"/>
                <a:stretch>
                  <a:fillRect l="-662" t="-25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48CE564-A241-6D46-B07F-325EAA3ABC1E}"/>
              </a:ext>
            </a:extLst>
          </p:cNvPr>
          <p:cNvSpPr txBox="1"/>
          <p:nvPr/>
        </p:nvSpPr>
        <p:spPr>
          <a:xfrm>
            <a:off x="8621151" y="4038544"/>
            <a:ext cx="3570849" cy="369332"/>
          </a:xfrm>
          <a:prstGeom prst="rect">
            <a:avLst/>
          </a:prstGeom>
          <a:noFill/>
        </p:spPr>
        <p:txBody>
          <a:bodyPr wrap="none" rtlCol="0">
            <a:spAutoFit/>
          </a:bodyPr>
          <a:lstStyle/>
          <a:p>
            <a:r>
              <a:rPr lang="en-CA" dirty="0"/>
              <a:t>Williams and Martinez 2000, Nature</a:t>
            </a:r>
            <a:endParaRPr lang="en-US" dirty="0"/>
          </a:p>
        </p:txBody>
      </p:sp>
      <p:pic>
        <p:nvPicPr>
          <p:cNvPr id="7" name="Picture 6">
            <a:extLst>
              <a:ext uri="{FF2B5EF4-FFF2-40B4-BE49-F238E27FC236}">
                <a16:creationId xmlns:a16="http://schemas.microsoft.com/office/drawing/2014/main" id="{3973878A-1CFF-BD46-AE0E-A95870B6E7E8}"/>
              </a:ext>
            </a:extLst>
          </p:cNvPr>
          <p:cNvPicPr>
            <a:picLocks noChangeAspect="1"/>
          </p:cNvPicPr>
          <p:nvPr/>
        </p:nvPicPr>
        <p:blipFill>
          <a:blip r:embed="rId5"/>
          <a:stretch>
            <a:fillRect/>
          </a:stretch>
        </p:blipFill>
        <p:spPr>
          <a:xfrm>
            <a:off x="8621151" y="7695930"/>
            <a:ext cx="4266298" cy="708703"/>
          </a:xfrm>
          <a:prstGeom prst="rect">
            <a:avLst/>
          </a:prstGeom>
        </p:spPr>
      </p:pic>
      <p:sp>
        <p:nvSpPr>
          <p:cNvPr id="5" name="Slide Number Placeholder 4">
            <a:extLst>
              <a:ext uri="{FF2B5EF4-FFF2-40B4-BE49-F238E27FC236}">
                <a16:creationId xmlns:a16="http://schemas.microsoft.com/office/drawing/2014/main" id="{522192D1-B64B-B84F-B3A7-4FF73BBF730A}"/>
              </a:ext>
            </a:extLst>
          </p:cNvPr>
          <p:cNvSpPr>
            <a:spLocks noGrp="1"/>
          </p:cNvSpPr>
          <p:nvPr>
            <p:ph type="sldNum" sz="quarter" idx="12"/>
          </p:nvPr>
        </p:nvSpPr>
        <p:spPr/>
        <p:txBody>
          <a:bodyPr/>
          <a:lstStyle/>
          <a:p>
            <a:fld id="{C5DA7052-C423-4619-94C5-7675C9C0BF33}" type="slidenum">
              <a:rPr lang="en-CA" smtClean="0"/>
              <a:pPr/>
              <a:t>12</a:t>
            </a:fld>
            <a:endParaRPr lang="en-CA" dirty="0"/>
          </a:p>
        </p:txBody>
      </p:sp>
    </p:spTree>
    <p:extLst>
      <p:ext uri="{BB962C8B-B14F-4D97-AF65-F5344CB8AC3E}">
        <p14:creationId xmlns:p14="http://schemas.microsoft.com/office/powerpoint/2010/main" val="43201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Discarding Unrealistic Webs</a:t>
            </a:r>
          </a:p>
        </p:txBody>
      </p:sp>
      <p:sp>
        <p:nvSpPr>
          <p:cNvPr id="3" name="Content Placeholder 2"/>
          <p:cNvSpPr>
            <a:spLocks noGrp="1"/>
          </p:cNvSpPr>
          <p:nvPr>
            <p:ph idx="1"/>
          </p:nvPr>
        </p:nvSpPr>
        <p:spPr/>
        <p:txBody>
          <a:bodyPr>
            <a:normAutofit/>
          </a:bodyPr>
          <a:lstStyle/>
          <a:p>
            <a:r>
              <a:rPr lang="en-CA" sz="3600" dirty="0"/>
              <a:t>Webs must have:</a:t>
            </a:r>
          </a:p>
          <a:p>
            <a:pPr marL="971550" lvl="1" indent="-514350">
              <a:buFont typeface="+mj-lt"/>
              <a:buAutoNum type="arabicPeriod"/>
            </a:pPr>
            <a:r>
              <a:rPr lang="en-CA" sz="3200" dirty="0"/>
              <a:t>No isolated species (must either be predator or prey)</a:t>
            </a:r>
          </a:p>
          <a:p>
            <a:pPr marL="971550" lvl="1" indent="-514350">
              <a:buFont typeface="+mj-lt"/>
              <a:buAutoNum type="arabicPeriod"/>
            </a:pPr>
            <a:r>
              <a:rPr lang="en-CA" sz="3200" dirty="0"/>
              <a:t>Autotroph in food chain</a:t>
            </a:r>
          </a:p>
          <a:p>
            <a:pPr marL="971550" lvl="1" indent="-514350">
              <a:buFont typeface="+mj-lt"/>
              <a:buAutoNum type="arabicPeriod"/>
            </a:pPr>
            <a:r>
              <a:rPr lang="en-CA" sz="3200" dirty="0"/>
              <a:t>Web is connected</a:t>
            </a:r>
          </a:p>
          <a:p>
            <a:pPr marL="971550" lvl="1" indent="-514350">
              <a:buFont typeface="+mj-lt"/>
              <a:buAutoNum type="arabicPeriod"/>
            </a:pPr>
            <a:r>
              <a:rPr lang="en-CA" sz="3200" dirty="0"/>
              <a:t>Web has proper level of connectance</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9D2B557A-A6BB-CC4F-A299-2587DDA9B683}"/>
              </a:ext>
            </a:extLst>
          </p:cNvPr>
          <p:cNvSpPr>
            <a:spLocks noGrp="1"/>
          </p:cNvSpPr>
          <p:nvPr>
            <p:ph type="sldNum" sz="quarter" idx="12"/>
          </p:nvPr>
        </p:nvSpPr>
        <p:spPr/>
        <p:txBody>
          <a:bodyPr/>
          <a:lstStyle/>
          <a:p>
            <a:fld id="{C5DA7052-C423-4619-94C5-7675C9C0BF33}" type="slidenum">
              <a:rPr lang="en-CA" smtClean="0"/>
              <a:pPr/>
              <a:t>13</a:t>
            </a:fld>
            <a:endParaRPr lang="en-CA" dirty="0"/>
          </a:p>
        </p:txBody>
      </p:sp>
    </p:spTree>
    <p:extLst>
      <p:ext uri="{BB962C8B-B14F-4D97-AF65-F5344CB8AC3E}">
        <p14:creationId xmlns:p14="http://schemas.microsoft.com/office/powerpoint/2010/main" val="130867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Filling out the web</a:t>
            </a:r>
          </a:p>
        </p:txBody>
      </p:sp>
      <p:sp>
        <p:nvSpPr>
          <p:cNvPr id="3" name="Content Placeholder 2"/>
          <p:cNvSpPr>
            <a:spLocks noGrp="1"/>
          </p:cNvSpPr>
          <p:nvPr>
            <p:ph idx="1"/>
          </p:nvPr>
        </p:nvSpPr>
        <p:spPr>
          <a:xfrm>
            <a:off x="838201" y="1825625"/>
            <a:ext cx="7003326" cy="4351338"/>
          </a:xfrm>
        </p:spPr>
        <p:txBody>
          <a:bodyPr>
            <a:normAutofit/>
          </a:bodyPr>
          <a:lstStyle/>
          <a:p>
            <a:r>
              <a:rPr lang="en-CA" dirty="0"/>
              <a:t>So how do we choose what each node in our web is? </a:t>
            </a:r>
          </a:p>
          <a:p>
            <a:r>
              <a:rPr lang="en-CA" dirty="0"/>
              <a:t>Best guess: Use Trophic position</a:t>
            </a:r>
          </a:p>
          <a:p>
            <a:r>
              <a:rPr lang="en-CA" dirty="0"/>
              <a:t>Autotrophs: All basal nodes</a:t>
            </a:r>
          </a:p>
          <a:p>
            <a:r>
              <a:rPr lang="en-CA" dirty="0"/>
              <a:t>Fish: Top 3 Apex predators</a:t>
            </a:r>
          </a:p>
          <a:p>
            <a:r>
              <a:rPr lang="en-CA" dirty="0"/>
              <a:t>Invertebrates: All other species</a:t>
            </a:r>
          </a:p>
          <a:p>
            <a:endParaRPr lang="en-CA" dirty="0"/>
          </a:p>
        </p:txBody>
      </p:sp>
      <p:sp>
        <p:nvSpPr>
          <p:cNvPr id="5" name="Oval 4"/>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6" name="Oval 5"/>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7" name="Oval 6"/>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8" name="Straight Connector 7"/>
          <p:cNvCxnSpPr>
            <a:stCxn id="7" idx="5"/>
            <a:endCxn id="6"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3"/>
            <a:endCxn id="5"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11" name="Straight Connector 10"/>
          <p:cNvCxnSpPr>
            <a:stCxn id="10" idx="6"/>
            <a:endCxn id="7"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4"/>
            <a:endCxn id="5"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14" name="Straight Connector 13"/>
          <p:cNvCxnSpPr>
            <a:stCxn id="13" idx="4"/>
            <a:endCxn id="6"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7"/>
            <a:endCxn id="13"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7" name="Straight Connector 16"/>
          <p:cNvCxnSpPr>
            <a:stCxn id="16" idx="3"/>
            <a:endCxn id="10"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a:endCxn id="7"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descr="http://www.saudiaquaculturesociety.org/uploads/files/Shri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774" y="5162290"/>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upload.wikimedia.org/wikipedia/commons/d/da/Scorpis_violacea_(Blue_maomao).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2723820" y="3278775"/>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838200" y="5588259"/>
            <a:ext cx="1390619" cy="948426"/>
          </a:xfrm>
          <a:prstGeom prst="rect">
            <a:avLst/>
          </a:prstGeom>
        </p:spPr>
      </p:pic>
      <p:sp>
        <p:nvSpPr>
          <p:cNvPr id="27" name="TextBox 2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1026" name="Picture 2" descr="Image result for question mark clip art">
            <a:extLst>
              <a:ext uri="{FF2B5EF4-FFF2-40B4-BE49-F238E27FC236}">
                <a16:creationId xmlns:a16="http://schemas.microsoft.com/office/drawing/2014/main" id="{1E7CC8F6-CDF6-A649-A887-135B619637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9396" y="4533640"/>
            <a:ext cx="1001527" cy="19241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audiaquaculturesociety.org/uploads/files/Shrimp.png">
            <a:extLst>
              <a:ext uri="{FF2B5EF4-FFF2-40B4-BE49-F238E27FC236}">
                <a16:creationId xmlns:a16="http://schemas.microsoft.com/office/drawing/2014/main" id="{89C5BF15-6ABD-8549-9F93-A01E9DFB4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upload.wikimedia.org/wikipedia/commons/d/da/Scorpis_violacea_(Blue_maomao).jpg">
            <a:extLst>
              <a:ext uri="{FF2B5EF4-FFF2-40B4-BE49-F238E27FC236}">
                <a16:creationId xmlns:a16="http://schemas.microsoft.com/office/drawing/2014/main" id="{2F71647E-572F-C644-B468-F1188DDDAF5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C30D01A-BB5C-BF43-8561-F4FEB0673BF2}"/>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4" name="Slide Number Placeholder 3">
            <a:extLst>
              <a:ext uri="{FF2B5EF4-FFF2-40B4-BE49-F238E27FC236}">
                <a16:creationId xmlns:a16="http://schemas.microsoft.com/office/drawing/2014/main" id="{D6FADE3D-B450-2B41-A56A-6BD3359CA1F3}"/>
              </a:ext>
            </a:extLst>
          </p:cNvPr>
          <p:cNvSpPr>
            <a:spLocks noGrp="1"/>
          </p:cNvSpPr>
          <p:nvPr>
            <p:ph type="sldNum" sz="quarter" idx="12"/>
          </p:nvPr>
        </p:nvSpPr>
        <p:spPr/>
        <p:txBody>
          <a:bodyPr/>
          <a:lstStyle/>
          <a:p>
            <a:fld id="{C5DA7052-C423-4619-94C5-7675C9C0BF33}" type="slidenum">
              <a:rPr lang="en-CA" smtClean="0"/>
              <a:pPr/>
              <a:t>14</a:t>
            </a:fld>
            <a:endParaRPr lang="en-CA" dirty="0"/>
          </a:p>
        </p:txBody>
      </p:sp>
    </p:spTree>
    <p:extLst>
      <p:ext uri="{BB962C8B-B14F-4D97-AF65-F5344CB8AC3E}">
        <p14:creationId xmlns:p14="http://schemas.microsoft.com/office/powerpoint/2010/main" val="305231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2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Short-Weighted Trophic 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8158699" cy="5024351"/>
              </a:xfrm>
            </p:spPr>
            <p:txBody>
              <a:bodyPr>
                <a:normAutofit/>
              </a:bodyPr>
              <a:lstStyle/>
              <a:p>
                <a:r>
                  <a:rPr lang="en-CA" dirty="0"/>
                  <a:t>Average of shortest distance and prey-averaged trophic position T=</a:t>
                </a:r>
                <a14:m>
                  <m:oMath xmlns:m="http://schemas.openxmlformats.org/officeDocument/2006/math">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2</m:t>
                            </m:r>
                          </m:sub>
                        </m:sSub>
                      </m:num>
                      <m:den>
                        <m:r>
                          <a:rPr lang="en-CA" i="1">
                            <a:latin typeface="Cambria Math" panose="02040503050406030204" pitchFamily="18" charset="0"/>
                          </a:rPr>
                          <m:t>2</m:t>
                        </m:r>
                      </m:den>
                    </m:f>
                  </m:oMath>
                </a14:m>
                <a:endParaRPr lang="en-CA" dirty="0"/>
              </a:p>
              <a:p>
                <a:pPr lvl="1"/>
                <a:r>
                  <a:rPr lang="en-CA" dirty="0"/>
                  <a:t>Better estimator than either metric alone</a:t>
                </a:r>
              </a:p>
              <a:p>
                <a:pPr lvl="2"/>
                <a:r>
                  <a:rPr lang="en-CA" dirty="0"/>
                  <a:t>(</a:t>
                </a:r>
                <a:r>
                  <a:rPr lang="en-CA" dirty="0" err="1"/>
                  <a:t>Carscallen</a:t>
                </a:r>
                <a:r>
                  <a:rPr lang="en-CA" dirty="0"/>
                  <a:t> </a:t>
                </a:r>
                <a:r>
                  <a:rPr lang="en-CA" i="1" dirty="0"/>
                  <a:t>et al</a:t>
                </a:r>
                <a:r>
                  <a:rPr lang="en-CA" dirty="0"/>
                  <a:t>. 2012, Ecosphere)</a:t>
                </a:r>
              </a:p>
              <a:p>
                <a:r>
                  <a:rPr lang="en-CA" dirty="0"/>
                  <a:t>T</a:t>
                </a:r>
                <a:r>
                  <a:rPr lang="en-CA" baseline="-25000" dirty="0"/>
                  <a:t>1</a:t>
                </a:r>
                <a:r>
                  <a:rPr lang="en-CA" dirty="0"/>
                  <a:t> = minimum path to an autotroph</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2</m:t>
                        </m:r>
                      </m:sub>
                    </m:sSub>
                    <m:r>
                      <a:rPr lang="en-CA" i="1">
                        <a:latin typeface="Cambria Math" panose="02040503050406030204" pitchFamily="18" charset="0"/>
                      </a:rPr>
                      <m:t>=(</m:t>
                    </m:r>
                    <m:r>
                      <a:rPr lang="en-CA" i="1">
                        <a:latin typeface="Cambria Math" panose="02040503050406030204" pitchFamily="18" charset="0"/>
                      </a:rPr>
                      <m:t>𝐼</m:t>
                    </m:r>
                    <m:r>
                      <a:rPr lang="en-CA" i="1">
                        <a:latin typeface="Cambria Math" panose="02040503050406030204" pitchFamily="18" charset="0"/>
                      </a:rPr>
                      <m:t>−</m:t>
                    </m:r>
                    <m:r>
                      <a:rPr lang="en-CA" i="1">
                        <a:latin typeface="Cambria Math" panose="02040503050406030204" pitchFamily="18" charset="0"/>
                      </a:rPr>
                      <m:t>𝑄</m:t>
                    </m:r>
                    <m:sSup>
                      <m:sSupPr>
                        <m:ctrlPr>
                          <a:rPr lang="en-CA" i="1">
                            <a:latin typeface="Cambria Math" panose="02040503050406030204" pitchFamily="18" charset="0"/>
                          </a:rPr>
                        </m:ctrlPr>
                      </m:sSupPr>
                      <m:e>
                        <m:r>
                          <a:rPr lang="en-CA" i="1">
                            <a:latin typeface="Cambria Math" panose="02040503050406030204" pitchFamily="18" charset="0"/>
                          </a:rPr>
                          <m:t>)</m:t>
                        </m:r>
                      </m:e>
                      <m:sup>
                        <m:r>
                          <a:rPr lang="en-CA" i="1">
                            <a:latin typeface="Cambria Math" panose="02040503050406030204" pitchFamily="18" charset="0"/>
                          </a:rPr>
                          <m:t>−1</m:t>
                        </m:r>
                      </m:sup>
                    </m:sSup>
                    <m:r>
                      <a:rPr lang="en-CA" b="0" i="1" smtClean="0">
                        <a:latin typeface="Cambria Math" charset="0"/>
                      </a:rPr>
                      <m:t> </m:t>
                    </m:r>
                    <m:acc>
                      <m:accPr>
                        <m:chr m:val="⃗"/>
                        <m:ctrlPr>
                          <a:rPr lang="en-CA" b="0" i="1" smtClean="0">
                            <a:latin typeface="Cambria Math" panose="02040503050406030204" pitchFamily="18" charset="0"/>
                          </a:rPr>
                        </m:ctrlPr>
                      </m:accPr>
                      <m:e>
                        <m:r>
                          <a:rPr lang="en-CA" b="0" i="1" smtClean="0">
                            <a:latin typeface="Cambria Math" charset="0"/>
                          </a:rPr>
                          <m:t>1</m:t>
                        </m:r>
                      </m:e>
                    </m:acc>
                  </m:oMath>
                </a14:m>
                <a:r>
                  <a:rPr lang="en-CA" dirty="0"/>
                  <a:t> , </a:t>
                </a:r>
                <a:endParaRPr lang="en-CA" i="1" dirty="0"/>
              </a:p>
              <a:p>
                <a:pPr lvl="1"/>
                <a:r>
                  <a:rPr lang="en-CA" dirty="0"/>
                  <a:t>Where </a:t>
                </a:r>
                <a14:m>
                  <m:oMath xmlns:m="http://schemas.openxmlformats.org/officeDocument/2006/math">
                    <m:r>
                      <a:rPr lang="en-CA" i="1">
                        <a:latin typeface="Cambria Math" panose="02040503050406030204" pitchFamily="18" charset="0"/>
                      </a:rPr>
                      <m:t>𝑄</m:t>
                    </m:r>
                  </m:oMath>
                </a14:m>
                <a:r>
                  <a:rPr lang="en-CA" dirty="0"/>
                  <a:t> is a transition matrix.   </a:t>
                </a:r>
              </a:p>
              <a:p>
                <a:pPr lvl="1"/>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𝑖𝑗</m:t>
                        </m:r>
                      </m:sub>
                    </m:sSub>
                    <m:r>
                      <a:rPr lang="en-CA" i="1">
                        <a:latin typeface="Cambria Math" panose="02040503050406030204" pitchFamily="18" charset="0"/>
                      </a:rPr>
                      <m:t>=</m:t>
                    </m:r>
                    <m:r>
                      <a:rPr lang="en-CA" i="1">
                        <a:latin typeface="Cambria Math" panose="02040503050406030204" pitchFamily="18" charset="0"/>
                      </a:rPr>
                      <m:t>𝑚𝑎𝑥</m:t>
                    </m:r>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d>
                              <m:dPr>
                                <m:ctrlPr>
                                  <a:rPr lang="en-CA" i="1">
                                    <a:latin typeface="Cambria Math" panose="02040503050406030204" pitchFamily="18" charset="0"/>
                                  </a:rPr>
                                </m:ctrlPr>
                              </m:dPr>
                              <m:e>
                                <m:nary>
                                  <m:naryPr>
                                    <m:chr m:val="∑"/>
                                    <m:ctrlPr>
                                      <a:rPr lang="en-CA" i="1">
                                        <a:latin typeface="Cambria Math" panose="02040503050406030204" pitchFamily="18" charset="0"/>
                                      </a:rPr>
                                    </m:ctrlPr>
                                  </m:naryPr>
                                  <m:sub/>
                                  <m:sup/>
                                  <m:e>
                                    <m:r>
                                      <a:rPr lang="en-CA" i="1">
                                        <a:latin typeface="Cambria Math" panose="02040503050406030204" pitchFamily="18" charset="0"/>
                                      </a:rPr>
                                      <m:t>𝑝𝑟𝑒𝑦</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e>
                                </m:nary>
                              </m:e>
                            </m:d>
                          </m:e>
                          <m:sup>
                            <m:r>
                              <a:rPr lang="en-CA" i="1">
                                <a:latin typeface="Cambria Math" panose="02040503050406030204" pitchFamily="18" charset="0"/>
                              </a:rPr>
                              <m:t>−1</m:t>
                            </m:r>
                          </m:sup>
                        </m:sSup>
                        <m:r>
                          <a:rPr lang="en-CA" i="1">
                            <a:latin typeface="Cambria Math" panose="02040503050406030204" pitchFamily="18" charset="0"/>
                          </a:rPr>
                          <m:t>, </m:t>
                        </m:r>
                        <m:r>
                          <a:rPr lang="en-CA" i="1">
                            <a:latin typeface="Cambria Math" panose="02040503050406030204" pitchFamily="18" charset="0"/>
                          </a:rPr>
                          <m:t>𝑝𝑟𝑒𝑦</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e>
                    </m:d>
                  </m:oMath>
                </a14:m>
                <a:endParaRPr lang="en-CA" dirty="0"/>
              </a:p>
              <a:p>
                <a:pPr lvl="1"/>
                <a:r>
                  <a:rPr lang="en-CA" dirty="0"/>
                  <a:t>Q converges, so:</a:t>
                </a:r>
              </a:p>
              <a:p>
                <a:pPr lvl="1"/>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𝐼</m:t>
                    </m:r>
                    <m:r>
                      <a:rPr lang="en-CA" i="1">
                        <a:latin typeface="Cambria Math" panose="02040503050406030204" pitchFamily="18" charset="0"/>
                      </a:rPr>
                      <m:t>−</m:t>
                    </m:r>
                    <m:r>
                      <a:rPr lang="en-CA" i="1">
                        <a:latin typeface="Cambria Math" panose="02040503050406030204" pitchFamily="18" charset="0"/>
                      </a:rPr>
                      <m:t>𝑄</m:t>
                    </m:r>
                    <m:sSup>
                      <m:sSupPr>
                        <m:ctrlPr>
                          <a:rPr lang="en-CA" i="1">
                            <a:latin typeface="Cambria Math" panose="02040503050406030204" pitchFamily="18" charset="0"/>
                          </a:rPr>
                        </m:ctrlPr>
                      </m:sSupPr>
                      <m:e>
                        <m:r>
                          <a:rPr lang="en-CA" i="1">
                            <a:latin typeface="Cambria Math" panose="02040503050406030204" pitchFamily="18" charset="0"/>
                          </a:rPr>
                          <m:t>)</m:t>
                        </m:r>
                      </m:e>
                      <m:sup>
                        <m:r>
                          <a:rPr lang="en-CA" i="1">
                            <a:latin typeface="Cambria Math" panose="02040503050406030204" pitchFamily="18" charset="0"/>
                          </a:rPr>
                          <m:t>−1</m:t>
                        </m:r>
                      </m:sup>
                    </m:sSup>
                    <m:r>
                      <a:rPr lang="en-CA" b="0" i="0" smtClean="0">
                        <a:latin typeface="Cambria Math" charset="0"/>
                      </a:rPr>
                      <m:t>=</m:t>
                    </m:r>
                    <m:r>
                      <m:rPr>
                        <m:sty m:val="p"/>
                      </m:rPr>
                      <a:rPr lang="en-CA" b="0" i="0" smtClean="0">
                        <a:latin typeface="Cambria Math" charset="0"/>
                      </a:rPr>
                      <m:t>I</m:t>
                    </m:r>
                    <m:r>
                      <a:rPr lang="en-CA" b="0" i="0" smtClean="0">
                        <a:latin typeface="Cambria Math" charset="0"/>
                      </a:rPr>
                      <m:t>+</m:t>
                    </m:r>
                    <m:r>
                      <m:rPr>
                        <m:sty m:val="p"/>
                      </m:rPr>
                      <a:rPr lang="en-CA" b="0" i="0" smtClean="0">
                        <a:latin typeface="Cambria Math" charset="0"/>
                      </a:rPr>
                      <m:t>Q</m:t>
                    </m:r>
                    <m:r>
                      <a:rPr lang="en-CA" b="0" i="0" smtClean="0">
                        <a:latin typeface="Cambria Math" charset="0"/>
                      </a:rPr>
                      <m:t>+</m:t>
                    </m:r>
                    <m:sSup>
                      <m:sSupPr>
                        <m:ctrlPr>
                          <a:rPr lang="en-CA" b="0" i="1" smtClean="0">
                            <a:latin typeface="Cambria Math" panose="02040503050406030204" pitchFamily="18" charset="0"/>
                          </a:rPr>
                        </m:ctrlPr>
                      </m:sSupPr>
                      <m:e>
                        <m:r>
                          <m:rPr>
                            <m:sty m:val="p"/>
                          </m:rPr>
                          <a:rPr lang="en-CA" b="0" i="0" smtClean="0">
                            <a:latin typeface="Cambria Math" charset="0"/>
                          </a:rPr>
                          <m:t>Q</m:t>
                        </m:r>
                      </m:e>
                      <m:sup>
                        <m:r>
                          <a:rPr lang="en-CA" b="0" i="0" smtClean="0">
                            <a:latin typeface="Cambria Math" charset="0"/>
                          </a:rPr>
                          <m:t>2</m:t>
                        </m:r>
                      </m:sup>
                    </m:sSup>
                    <m:r>
                      <a:rPr lang="en-CA" b="0" i="0" smtClean="0">
                        <a:latin typeface="Cambria Math" charset="0"/>
                      </a:rPr>
                      <m:t>+</m:t>
                    </m:r>
                    <m:sSup>
                      <m:sSupPr>
                        <m:ctrlPr>
                          <a:rPr lang="en-CA" b="0" i="1" smtClean="0">
                            <a:latin typeface="Cambria Math" panose="02040503050406030204" pitchFamily="18" charset="0"/>
                          </a:rPr>
                        </m:ctrlPr>
                      </m:sSupPr>
                      <m:e>
                        <m:r>
                          <m:rPr>
                            <m:sty m:val="p"/>
                          </m:rPr>
                          <a:rPr lang="en-CA" b="0" i="0" smtClean="0">
                            <a:latin typeface="Cambria Math" charset="0"/>
                          </a:rPr>
                          <m:t>Q</m:t>
                        </m:r>
                      </m:e>
                      <m:sup>
                        <m:r>
                          <a:rPr lang="en-CA" b="0" i="0" smtClean="0">
                            <a:latin typeface="Cambria Math" charset="0"/>
                          </a:rPr>
                          <m:t>3</m:t>
                        </m:r>
                      </m:sup>
                    </m:sSup>
                    <m:r>
                      <a:rPr lang="en-CA" b="0" i="0" smtClean="0">
                        <a:latin typeface="Cambria Math" charset="0"/>
                      </a:rPr>
                      <m:t>+…</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8158699" cy="5024351"/>
              </a:xfrm>
              <a:blipFill>
                <a:blip r:embed="rId3"/>
                <a:stretch>
                  <a:fillRect l="-1244" t="-2015"/>
                </a:stretch>
              </a:blipFill>
            </p:spPr>
            <p:txBody>
              <a:bodyPr/>
              <a:lstStyle/>
              <a:p>
                <a:r>
                  <a:rPr lang="en-US">
                    <a:noFill/>
                  </a:rPr>
                  <a:t> </a:t>
                </a:r>
              </a:p>
            </p:txBody>
          </p:sp>
        </mc:Fallback>
      </mc:AlternateContent>
      <p:sp>
        <p:nvSpPr>
          <p:cNvPr id="5" name="Oval 4"/>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6" name="Oval 5"/>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7" name="Oval 6"/>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8" name="Straight Connector 7"/>
          <p:cNvCxnSpPr>
            <a:stCxn id="7" idx="5"/>
            <a:endCxn id="6"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3"/>
            <a:endCxn id="5"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11" name="Straight Connector 10"/>
          <p:cNvCxnSpPr>
            <a:stCxn id="10" idx="6"/>
            <a:endCxn id="7"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4"/>
            <a:endCxn id="5"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14" name="Straight Connector 13"/>
          <p:cNvCxnSpPr>
            <a:stCxn id="13" idx="4"/>
            <a:endCxn id="6"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7"/>
            <a:endCxn id="13"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7" name="Straight Connector 16"/>
          <p:cNvCxnSpPr>
            <a:stCxn id="16" idx="3"/>
            <a:endCxn id="10"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a:endCxn id="7"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a:stCxn id="16" idx="3"/>
            <a:endCxn id="10" idx="0"/>
          </p:cNvCxnSpPr>
          <p:nvPr/>
        </p:nvCxnSpPr>
        <p:spPr>
          <a:xfrm flipH="1">
            <a:off x="8553450" y="2048412"/>
            <a:ext cx="518576" cy="1134526"/>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4"/>
            <a:endCxn id="5" idx="1"/>
          </p:cNvCxnSpPr>
          <p:nvPr/>
        </p:nvCxnSpPr>
        <p:spPr>
          <a:xfrm>
            <a:off x="8553450" y="3602038"/>
            <a:ext cx="270926" cy="137423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7" idx="1"/>
          </p:cNvCxnSpPr>
          <p:nvPr/>
        </p:nvCxnSpPr>
        <p:spPr>
          <a:xfrm>
            <a:off x="8763000" y="3392488"/>
            <a:ext cx="728126" cy="53603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5"/>
            <a:endCxn id="6" idx="1"/>
          </p:cNvCxnSpPr>
          <p:nvPr/>
        </p:nvCxnSpPr>
        <p:spPr>
          <a:xfrm>
            <a:off x="9787474" y="4224874"/>
            <a:ext cx="494227" cy="75140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27" name="TextBox 2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485BEF93-FCD4-1E41-88D0-3FF68E240317}"/>
              </a:ext>
            </a:extLst>
          </p:cNvPr>
          <p:cNvSpPr>
            <a:spLocks noGrp="1"/>
          </p:cNvSpPr>
          <p:nvPr>
            <p:ph type="sldNum" sz="quarter" idx="12"/>
          </p:nvPr>
        </p:nvSpPr>
        <p:spPr/>
        <p:txBody>
          <a:bodyPr/>
          <a:lstStyle/>
          <a:p>
            <a:fld id="{C5DA7052-C423-4619-94C5-7675C9C0BF33}" type="slidenum">
              <a:rPr lang="en-CA" smtClean="0"/>
              <a:pPr/>
              <a:t>15</a:t>
            </a:fld>
            <a:endParaRPr lang="en-CA" dirty="0"/>
          </a:p>
        </p:txBody>
      </p:sp>
    </p:spTree>
    <p:extLst>
      <p:ext uri="{BB962C8B-B14F-4D97-AF65-F5344CB8AC3E}">
        <p14:creationId xmlns:p14="http://schemas.microsoft.com/office/powerpoint/2010/main" val="15708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1961" y="461665"/>
            <a:ext cx="8548077" cy="5653846"/>
          </a:xfrm>
          <a:prstGeom prst="rect">
            <a:avLst/>
          </a:prstGeom>
        </p:spPr>
      </p:pic>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7" name="TextBox 6"/>
          <p:cNvSpPr txBox="1"/>
          <p:nvPr/>
        </p:nvSpPr>
        <p:spPr>
          <a:xfrm>
            <a:off x="6799383" y="5992401"/>
            <a:ext cx="2571666" cy="584775"/>
          </a:xfrm>
          <a:prstGeom prst="rect">
            <a:avLst/>
          </a:prstGeom>
          <a:noFill/>
        </p:spPr>
        <p:txBody>
          <a:bodyPr wrap="none" rtlCol="0">
            <a:spAutoFit/>
          </a:bodyPr>
          <a:lstStyle/>
          <a:p>
            <a:r>
              <a:rPr lang="en-US" sz="3200"/>
              <a:t>Prey Averaged</a:t>
            </a:r>
          </a:p>
        </p:txBody>
      </p:sp>
      <p:sp>
        <p:nvSpPr>
          <p:cNvPr id="9" name="TextBox 8"/>
          <p:cNvSpPr txBox="1"/>
          <p:nvPr/>
        </p:nvSpPr>
        <p:spPr>
          <a:xfrm>
            <a:off x="2055346" y="5992401"/>
            <a:ext cx="3100144" cy="584775"/>
          </a:xfrm>
          <a:prstGeom prst="rect">
            <a:avLst/>
          </a:prstGeom>
          <a:noFill/>
        </p:spPr>
        <p:txBody>
          <a:bodyPr wrap="none" rtlCol="0">
            <a:spAutoFit/>
          </a:bodyPr>
          <a:lstStyle/>
          <a:p>
            <a:r>
              <a:rPr lang="en-US" sz="3200"/>
              <a:t>Shortest Distance</a:t>
            </a:r>
          </a:p>
        </p:txBody>
      </p:sp>
      <p:sp>
        <p:nvSpPr>
          <p:cNvPr id="2" name="Slide Number Placeholder 1">
            <a:extLst>
              <a:ext uri="{FF2B5EF4-FFF2-40B4-BE49-F238E27FC236}">
                <a16:creationId xmlns:a16="http://schemas.microsoft.com/office/drawing/2014/main" id="{AE04EA34-8D53-E74F-AA4F-4D5C7E7C0F56}"/>
              </a:ext>
            </a:extLst>
          </p:cNvPr>
          <p:cNvSpPr>
            <a:spLocks noGrp="1"/>
          </p:cNvSpPr>
          <p:nvPr>
            <p:ph type="sldNum" sz="quarter" idx="12"/>
          </p:nvPr>
        </p:nvSpPr>
        <p:spPr/>
        <p:txBody>
          <a:bodyPr/>
          <a:lstStyle/>
          <a:p>
            <a:fld id="{C5DA7052-C423-4619-94C5-7675C9C0BF33}" type="slidenum">
              <a:rPr lang="en-CA" smtClean="0"/>
              <a:pPr/>
              <a:t>16</a:t>
            </a:fld>
            <a:endParaRPr lang="en-CA" dirty="0"/>
          </a:p>
        </p:txBody>
      </p:sp>
    </p:spTree>
    <p:extLst>
      <p:ext uri="{BB962C8B-B14F-4D97-AF65-F5344CB8AC3E}">
        <p14:creationId xmlns:p14="http://schemas.microsoft.com/office/powerpoint/2010/main" val="158775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Constructing the Web: What are we Missing?</a:t>
            </a:r>
          </a:p>
        </p:txBody>
      </p:sp>
      <p:sp>
        <p:nvSpPr>
          <p:cNvPr id="3" name="Content Placeholder 2"/>
          <p:cNvSpPr>
            <a:spLocks noGrp="1"/>
          </p:cNvSpPr>
          <p:nvPr>
            <p:ph idx="1"/>
          </p:nvPr>
        </p:nvSpPr>
        <p:spPr/>
        <p:txBody>
          <a:bodyPr>
            <a:normAutofit/>
          </a:bodyPr>
          <a:lstStyle/>
          <a:p>
            <a:r>
              <a:rPr lang="en-CA" sz="3600" dirty="0"/>
              <a:t>We know:</a:t>
            </a:r>
          </a:p>
          <a:p>
            <a:pPr lvl="1"/>
            <a:r>
              <a:rPr lang="en-CA" sz="3200" dirty="0"/>
              <a:t>The species are in the web</a:t>
            </a:r>
          </a:p>
          <a:p>
            <a:pPr lvl="1"/>
            <a:r>
              <a:rPr lang="en-CA" sz="3200" dirty="0"/>
              <a:t>The diet for each species</a:t>
            </a:r>
          </a:p>
          <a:p>
            <a:pPr lvl="1"/>
            <a:r>
              <a:rPr lang="en-CA" sz="3200" dirty="0"/>
              <a:t>Their trophic position</a:t>
            </a:r>
          </a:p>
          <a:p>
            <a:r>
              <a:rPr lang="en-CA" sz="3600" dirty="0"/>
              <a:t>We don’t know: exactly how energy flows through the web to run the simulation</a:t>
            </a:r>
          </a:p>
          <a:p>
            <a:pPr lvl="1"/>
            <a:r>
              <a:rPr lang="en-CA" sz="3200" dirty="0"/>
              <a:t>We’ll use a system of equations for energy flow</a:t>
            </a:r>
          </a:p>
          <a:p>
            <a:pPr lvl="1"/>
            <a:r>
              <a:rPr lang="en-CA" sz="3200" dirty="0"/>
              <a:t>Metabolic rate will be useful here</a:t>
            </a:r>
          </a:p>
          <a:p>
            <a:pPr lvl="1"/>
            <a:endParaRPr lang="en-CA" sz="3200" dirty="0"/>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E19A973A-5F3D-7F4B-8655-A304F3FA8567}"/>
              </a:ext>
            </a:extLst>
          </p:cNvPr>
          <p:cNvSpPr>
            <a:spLocks noGrp="1"/>
          </p:cNvSpPr>
          <p:nvPr>
            <p:ph type="sldNum" sz="quarter" idx="12"/>
          </p:nvPr>
        </p:nvSpPr>
        <p:spPr/>
        <p:txBody>
          <a:bodyPr/>
          <a:lstStyle/>
          <a:p>
            <a:fld id="{C5DA7052-C423-4619-94C5-7675C9C0BF33}" type="slidenum">
              <a:rPr lang="en-CA" smtClean="0"/>
              <a:pPr/>
              <a:t>17</a:t>
            </a:fld>
            <a:endParaRPr lang="en-CA" dirty="0"/>
          </a:p>
        </p:txBody>
      </p:sp>
    </p:spTree>
    <p:extLst>
      <p:ext uri="{BB962C8B-B14F-4D97-AF65-F5344CB8AC3E}">
        <p14:creationId xmlns:p14="http://schemas.microsoft.com/office/powerpoint/2010/main" val="38045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Allometric</a:t>
            </a:r>
            <a:r>
              <a:rPr lang="en-CA" dirty="0"/>
              <a:t> Ratios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600" dirty="0"/>
                  <a:t>Allometric Trophic Network: Body size relationships are important!</a:t>
                </a:r>
              </a:p>
              <a:p>
                <a:r>
                  <a:rPr lang="en-CA" sz="3600" dirty="0"/>
                  <a:t>Use Allometric ratio to calculate body weight, and use body weight to calculate metabolic rate </a:t>
                </a:r>
              </a:p>
              <a:p>
                <a:r>
                  <a:rPr lang="en-CA" sz="3200" dirty="0"/>
                  <a:t>We use lognormal distribution where we define:</a:t>
                </a:r>
              </a:p>
              <a:p>
                <a:pPr lvl="1"/>
                <a:r>
                  <a:rPr lang="en-CA" dirty="0"/>
                  <a:t>Fish are </a:t>
                </a:r>
                <a14:m>
                  <m:oMath xmlns:m="http://schemas.openxmlformats.org/officeDocument/2006/math">
                    <m:r>
                      <a:rPr lang="en-CA" b="0" i="1" smtClean="0">
                        <a:latin typeface="Cambria Math" charset="0"/>
                      </a:rPr>
                      <m:t>~500</m:t>
                    </m:r>
                    <m:r>
                      <a:rPr lang="en-CA" b="0" i="1" smtClean="0">
                        <a:latin typeface="Cambria Math" charset="0"/>
                        <a:ea typeface="Cambria Math" charset="0"/>
                        <a:cs typeface="Cambria Math" charset="0"/>
                      </a:rPr>
                      <m:t>×</m:t>
                    </m:r>
                  </m:oMath>
                </a14:m>
                <a:r>
                  <a:rPr lang="en-CA" dirty="0"/>
                  <a:t> as large as prey</a:t>
                </a:r>
              </a:p>
              <a:p>
                <a:pPr lvl="1"/>
                <a:r>
                  <a:rPr lang="en-CA" dirty="0"/>
                  <a:t>Invertebrates are </a:t>
                </a:r>
                <a14:m>
                  <m:oMath xmlns:m="http://schemas.openxmlformats.org/officeDocument/2006/math">
                    <m:r>
                      <a:rPr lang="en-CA" b="0" i="1" smtClean="0">
                        <a:latin typeface="Cambria Math" charset="0"/>
                      </a:rPr>
                      <m:t>~100</m:t>
                    </m:r>
                    <m:r>
                      <a:rPr lang="en-CA" b="0" i="1" smtClean="0">
                        <a:latin typeface="Cambria Math" charset="0"/>
                        <a:ea typeface="Cambria Math" charset="0"/>
                        <a:cs typeface="Cambria Math" charset="0"/>
                      </a:rPr>
                      <m:t>×</m:t>
                    </m:r>
                  </m:oMath>
                </a14:m>
                <a:r>
                  <a:rPr lang="en-CA" dirty="0"/>
                  <a:t> as large as prey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568" t="-3801" r="-1448"/>
                </a:stretch>
              </a:blipFill>
            </p:spPr>
            <p:txBody>
              <a:bodyPr/>
              <a:lstStyle/>
              <a:p>
                <a:r>
                  <a:rPr lang="en-US">
                    <a:noFill/>
                  </a:rPr>
                  <a:t> </a:t>
                </a:r>
              </a:p>
            </p:txBody>
          </p:sp>
        </mc:Fallback>
      </mc:AlternateContent>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130F480B-50BD-904A-BF43-1E9023F9F8B8}"/>
              </a:ext>
            </a:extLst>
          </p:cNvPr>
          <p:cNvSpPr>
            <a:spLocks noGrp="1"/>
          </p:cNvSpPr>
          <p:nvPr>
            <p:ph type="sldNum" sz="quarter" idx="12"/>
          </p:nvPr>
        </p:nvSpPr>
        <p:spPr/>
        <p:txBody>
          <a:bodyPr/>
          <a:lstStyle/>
          <a:p>
            <a:fld id="{C5DA7052-C423-4619-94C5-7675C9C0BF33}" type="slidenum">
              <a:rPr lang="en-CA" smtClean="0"/>
              <a:pPr/>
              <a:t>18</a:t>
            </a:fld>
            <a:endParaRPr lang="en-CA" dirty="0"/>
          </a:p>
        </p:txBody>
      </p:sp>
    </p:spTree>
    <p:extLst>
      <p:ext uri="{BB962C8B-B14F-4D97-AF65-F5344CB8AC3E}">
        <p14:creationId xmlns:p14="http://schemas.microsoft.com/office/powerpoint/2010/main" val="87654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Fish size has been decreasing</a:t>
            </a:r>
          </a:p>
        </p:txBody>
      </p:sp>
      <p:sp>
        <p:nvSpPr>
          <p:cNvPr id="3" name="Content Placeholder 2"/>
          <p:cNvSpPr>
            <a:spLocks noGrp="1"/>
          </p:cNvSpPr>
          <p:nvPr>
            <p:ph idx="1"/>
          </p:nvPr>
        </p:nvSpPr>
        <p:spPr/>
        <p:txBody>
          <a:bodyPr/>
          <a:lstStyle/>
          <a:p>
            <a:r>
              <a:rPr lang="en-CA" dirty="0"/>
              <a:t>Fish size has decreased substantially in 50 years</a:t>
            </a:r>
          </a:p>
          <a:p>
            <a:pPr marL="0" indent="0">
              <a:buNone/>
            </a:pPr>
            <a:r>
              <a:rPr lang="en-CA" dirty="0"/>
              <a:t> </a:t>
            </a:r>
          </a:p>
        </p:txBody>
      </p:sp>
      <p:grpSp>
        <p:nvGrpSpPr>
          <p:cNvPr id="9" name="Group 8"/>
          <p:cNvGrpSpPr/>
          <p:nvPr/>
        </p:nvGrpSpPr>
        <p:grpSpPr>
          <a:xfrm>
            <a:off x="838200" y="2583077"/>
            <a:ext cx="5026708" cy="3963919"/>
            <a:chOff x="0" y="2937505"/>
            <a:chExt cx="5026708" cy="396391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37505"/>
              <a:ext cx="5026708" cy="3963919"/>
            </a:xfrm>
            <a:prstGeom prst="rect">
              <a:avLst/>
            </a:prstGeom>
          </p:spPr>
        </p:pic>
        <p:sp>
          <p:nvSpPr>
            <p:cNvPr id="6" name="TextBox 5"/>
            <p:cNvSpPr txBox="1"/>
            <p:nvPr/>
          </p:nvSpPr>
          <p:spPr>
            <a:xfrm>
              <a:off x="4220077" y="6439759"/>
              <a:ext cx="806631" cy="461665"/>
            </a:xfrm>
            <a:prstGeom prst="rect">
              <a:avLst/>
            </a:prstGeom>
            <a:solidFill>
              <a:schemeClr val="bg1"/>
            </a:solidFill>
          </p:spPr>
          <p:txBody>
            <a:bodyPr wrap="none" rtlCol="0">
              <a:spAutoFit/>
            </a:bodyPr>
            <a:lstStyle/>
            <a:p>
              <a:r>
                <a:rPr lang="en-CA" sz="2400" dirty="0"/>
                <a:t>1957</a:t>
              </a:r>
            </a:p>
          </p:txBody>
        </p:sp>
      </p:grpSp>
      <p:grpSp>
        <p:nvGrpSpPr>
          <p:cNvPr id="8" name="Group 7"/>
          <p:cNvGrpSpPr/>
          <p:nvPr/>
        </p:nvGrpSpPr>
        <p:grpSpPr>
          <a:xfrm>
            <a:off x="5864908" y="2705278"/>
            <a:ext cx="5623461" cy="3751284"/>
            <a:chOff x="6568539" y="2937505"/>
            <a:chExt cx="5623461" cy="3751284"/>
          </a:xfrm>
        </p:grpSpPr>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539" y="2937505"/>
              <a:ext cx="5623461" cy="3719518"/>
            </a:xfrm>
            <a:prstGeom prst="rect">
              <a:avLst/>
            </a:prstGeom>
          </p:spPr>
        </p:pic>
        <p:sp>
          <p:nvSpPr>
            <p:cNvPr id="7" name="TextBox 6"/>
            <p:cNvSpPr txBox="1"/>
            <p:nvPr/>
          </p:nvSpPr>
          <p:spPr>
            <a:xfrm>
              <a:off x="11385369" y="6227124"/>
              <a:ext cx="806631" cy="461665"/>
            </a:xfrm>
            <a:prstGeom prst="rect">
              <a:avLst/>
            </a:prstGeom>
            <a:solidFill>
              <a:schemeClr val="bg1"/>
            </a:solidFill>
          </p:spPr>
          <p:txBody>
            <a:bodyPr wrap="none" rtlCol="0">
              <a:spAutoFit/>
            </a:bodyPr>
            <a:lstStyle/>
            <a:p>
              <a:r>
                <a:rPr lang="en-CA" sz="2400" dirty="0"/>
                <a:t>2007</a:t>
              </a:r>
            </a:p>
          </p:txBody>
        </p:sp>
      </p:grpSp>
      <p:sp>
        <p:nvSpPr>
          <p:cNvPr id="10" name="TextBox 9"/>
          <p:cNvSpPr txBox="1"/>
          <p:nvPr/>
        </p:nvSpPr>
        <p:spPr>
          <a:xfrm>
            <a:off x="8843776" y="6475332"/>
            <a:ext cx="3348224" cy="369332"/>
          </a:xfrm>
          <a:prstGeom prst="rect">
            <a:avLst/>
          </a:prstGeom>
          <a:noFill/>
        </p:spPr>
        <p:txBody>
          <a:bodyPr wrap="none" rtlCol="0">
            <a:spAutoFit/>
          </a:bodyPr>
          <a:lstStyle/>
          <a:p>
            <a:r>
              <a:rPr lang="en-CA" dirty="0" err="1"/>
              <a:t>McClenachan</a:t>
            </a:r>
            <a:r>
              <a:rPr lang="en-CA" dirty="0"/>
              <a:t> 2009, </a:t>
            </a:r>
            <a:r>
              <a:rPr lang="en-CA" dirty="0" err="1"/>
              <a:t>Conserv</a:t>
            </a:r>
            <a:r>
              <a:rPr lang="en-CA" dirty="0"/>
              <a:t>. Biol.</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7926" y="5564161"/>
            <a:ext cx="1085850" cy="1295400"/>
          </a:xfrm>
          <a:prstGeom prst="rect">
            <a:avLst/>
          </a:prstGeom>
        </p:spPr>
      </p:pic>
      <p:sp>
        <p:nvSpPr>
          <p:cNvPr id="13" name="TextBox 12"/>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12" name="Slide Number Placeholder 11">
            <a:extLst>
              <a:ext uri="{FF2B5EF4-FFF2-40B4-BE49-F238E27FC236}">
                <a16:creationId xmlns:a16="http://schemas.microsoft.com/office/drawing/2014/main" id="{47FFAF9B-7C40-8C49-995B-68426E8EAB94}"/>
              </a:ext>
            </a:extLst>
          </p:cNvPr>
          <p:cNvSpPr>
            <a:spLocks noGrp="1"/>
          </p:cNvSpPr>
          <p:nvPr>
            <p:ph type="sldNum" sz="quarter" idx="12"/>
          </p:nvPr>
        </p:nvSpPr>
        <p:spPr/>
        <p:txBody>
          <a:bodyPr/>
          <a:lstStyle/>
          <a:p>
            <a:fld id="{C5DA7052-C423-4619-94C5-7675C9C0BF33}" type="slidenum">
              <a:rPr lang="en-CA" smtClean="0"/>
              <a:pPr/>
              <a:t>1</a:t>
            </a:fld>
            <a:endParaRPr lang="en-CA" dirty="0"/>
          </a:p>
        </p:txBody>
      </p:sp>
    </p:spTree>
    <p:extLst>
      <p:ext uri="{BB962C8B-B14F-4D97-AF65-F5344CB8AC3E}">
        <p14:creationId xmlns:p14="http://schemas.microsoft.com/office/powerpoint/2010/main" val="2050787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Mass from </a:t>
            </a:r>
            <a:r>
              <a:rPr lang="en-CA" dirty="0" err="1"/>
              <a:t>Allometric</a:t>
            </a:r>
            <a:r>
              <a:rPr lang="en-CA" dirty="0"/>
              <a:t> Ratios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600" dirty="0"/>
                  <a:t>Mass = </a:t>
                </a:r>
                <a:r>
                  <a:rPr lang="en-CA" sz="3600" dirty="0" err="1"/>
                  <a:t>Allometric</a:t>
                </a:r>
                <a:r>
                  <a:rPr lang="en-CA" sz="3600" dirty="0"/>
                  <a:t> </a:t>
                </a:r>
                <a:r>
                  <a:rPr lang="en-CA" sz="3600" dirty="0" err="1"/>
                  <a:t>Ratio</a:t>
                </a:r>
                <a:r>
                  <a:rPr lang="en-CA" sz="3600" baseline="30000" dirty="0" err="1"/>
                  <a:t>Trophic</a:t>
                </a:r>
                <a:r>
                  <a:rPr lang="en-CA" sz="3600" baseline="30000" dirty="0"/>
                  <a:t> Position</a:t>
                </a:r>
                <a:r>
                  <a:rPr lang="en-CA" dirty="0"/>
                  <a:t> (M=Z</a:t>
                </a:r>
                <a:r>
                  <a:rPr lang="en-CA" baseline="30000" dirty="0"/>
                  <a:t>T-1</a:t>
                </a:r>
                <a:r>
                  <a:rPr lang="en-CA" dirty="0"/>
                  <a:t>)</a:t>
                </a:r>
              </a:p>
              <a:p>
                <a:r>
                  <a:rPr lang="en-CA" sz="3600" dirty="0"/>
                  <a:t>But doesn’t account for mass of species in food chain</a:t>
                </a:r>
              </a:p>
              <a:p>
                <a:r>
                  <a:rPr lang="en-CA" sz="3600" dirty="0"/>
                  <a:t>Instead, use method similar to calculating trophic level</a:t>
                </a:r>
              </a:p>
              <a:p>
                <a14:m>
                  <m:oMath xmlns:m="http://schemas.openxmlformats.org/officeDocument/2006/math">
                    <m:r>
                      <a:rPr lang="en-CA" sz="3600" b="0" i="1" smtClean="0">
                        <a:latin typeface="Cambria Math" charset="0"/>
                      </a:rPr>
                      <m:t>𝑀</m:t>
                    </m:r>
                    <m:r>
                      <a:rPr lang="en-CA" sz="3600" b="0" i="1" smtClean="0">
                        <a:latin typeface="Cambria Math" charset="0"/>
                      </a:rPr>
                      <m:t>=</m:t>
                    </m:r>
                    <m:sSup>
                      <m:sSupPr>
                        <m:ctrlPr>
                          <a:rPr lang="en-CA" sz="3600" b="0" i="1" smtClean="0">
                            <a:latin typeface="Cambria Math" panose="02040503050406030204" pitchFamily="18" charset="0"/>
                          </a:rPr>
                        </m:ctrlPr>
                      </m:sSupPr>
                      <m:e>
                        <m:r>
                          <a:rPr lang="en-CA" sz="3600" b="0" i="1" smtClean="0">
                            <a:latin typeface="Cambria Math" charset="0"/>
                          </a:rPr>
                          <m:t>𝑍</m:t>
                        </m:r>
                      </m:e>
                      <m:sup>
                        <m:r>
                          <a:rPr lang="en-CA" sz="3600" b="0" i="1" smtClean="0">
                            <a:latin typeface="Cambria Math" charset="0"/>
                          </a:rPr>
                          <m:t>𝑇</m:t>
                        </m:r>
                      </m:sup>
                    </m:sSup>
                    <m:r>
                      <a:rPr lang="en-CA" sz="3600" b="0" i="1" smtClean="0">
                        <a:latin typeface="Cambria Math" charset="0"/>
                      </a:rPr>
                      <m:t>=</m:t>
                    </m:r>
                    <m:sSup>
                      <m:sSupPr>
                        <m:ctrlPr>
                          <a:rPr lang="en-CA" sz="3600" b="0" i="1" smtClean="0">
                            <a:latin typeface="Cambria Math" panose="02040503050406030204" pitchFamily="18" charset="0"/>
                          </a:rPr>
                        </m:ctrlPr>
                      </m:sSupPr>
                      <m:e>
                        <m:r>
                          <a:rPr lang="en-CA" sz="3600" b="0" i="1" smtClean="0">
                            <a:latin typeface="Cambria Math" charset="0"/>
                          </a:rPr>
                          <m:t>𝑍</m:t>
                        </m:r>
                      </m:e>
                      <m:sup>
                        <m:f>
                          <m:fPr>
                            <m:ctrlPr>
                              <a:rPr lang="mr-IN" sz="3600" b="0" i="1" smtClean="0">
                                <a:latin typeface="Cambria Math" panose="02040503050406030204" pitchFamily="18" charset="0"/>
                              </a:rPr>
                            </m:ctrlPr>
                          </m:fPr>
                          <m:num>
                            <m:sSub>
                              <m:sSubPr>
                                <m:ctrlPr>
                                  <a:rPr lang="en-CA" sz="3600" i="1">
                                    <a:latin typeface="Cambria Math" panose="02040503050406030204" pitchFamily="18" charset="0"/>
                                  </a:rPr>
                                </m:ctrlPr>
                              </m:sSubPr>
                              <m:e>
                                <m:r>
                                  <a:rPr lang="en-CA" sz="3600" i="1">
                                    <a:latin typeface="Cambria Math" charset="0"/>
                                  </a:rPr>
                                  <m:t>𝑇</m:t>
                                </m:r>
                              </m:e>
                              <m:sub>
                                <m:r>
                                  <a:rPr lang="en-CA" sz="3600" i="1">
                                    <a:latin typeface="Cambria Math" charset="0"/>
                                  </a:rPr>
                                  <m:t>1</m:t>
                                </m:r>
                              </m:sub>
                            </m:sSub>
                            <m:r>
                              <a:rPr lang="en-CA" sz="3600" i="1">
                                <a:latin typeface="Cambria Math" charset="0"/>
                              </a:rPr>
                              <m:t>+</m:t>
                            </m:r>
                            <m:sSub>
                              <m:sSubPr>
                                <m:ctrlPr>
                                  <a:rPr lang="en-CA" sz="3600" i="1">
                                    <a:latin typeface="Cambria Math" panose="02040503050406030204" pitchFamily="18" charset="0"/>
                                  </a:rPr>
                                </m:ctrlPr>
                              </m:sSubPr>
                              <m:e>
                                <m:r>
                                  <a:rPr lang="en-CA" sz="3600" i="1">
                                    <a:latin typeface="Cambria Math" charset="0"/>
                                  </a:rPr>
                                  <m:t>𝑇</m:t>
                                </m:r>
                              </m:e>
                              <m:sub>
                                <m:r>
                                  <a:rPr lang="en-CA" sz="3600" i="1">
                                    <a:latin typeface="Cambria Math" charset="0"/>
                                  </a:rPr>
                                  <m:t>2</m:t>
                                </m:r>
                              </m:sub>
                            </m:sSub>
                          </m:num>
                          <m:den>
                            <m:r>
                              <a:rPr lang="en-CA" sz="3600" b="0" i="1" smtClean="0">
                                <a:latin typeface="Cambria Math" charset="0"/>
                              </a:rPr>
                              <m:t>2</m:t>
                            </m:r>
                          </m:den>
                        </m:f>
                      </m:sup>
                    </m:sSup>
                    <m:r>
                      <a:rPr lang="en-CA" sz="3600" b="0" i="1" smtClean="0">
                        <a:latin typeface="Cambria Math" charset="0"/>
                      </a:rPr>
                      <m:t>=</m:t>
                    </m:r>
                    <m:rad>
                      <m:radPr>
                        <m:degHide m:val="on"/>
                        <m:ctrlPr>
                          <a:rPr lang="en-CA" sz="3600" b="0" i="1" smtClean="0">
                            <a:latin typeface="Cambria Math" panose="02040503050406030204" pitchFamily="18" charset="0"/>
                            <a:ea typeface="Cambria Math" charset="0"/>
                            <a:cs typeface="Cambria Math" charset="0"/>
                          </a:rPr>
                        </m:ctrlPr>
                      </m:radPr>
                      <m:deg/>
                      <m:e>
                        <m:sSup>
                          <m:sSupPr>
                            <m:ctrlPr>
                              <a:rPr lang="en-CA" sz="3600" b="0" i="1" smtClean="0">
                                <a:latin typeface="Cambria Math" panose="02040503050406030204" pitchFamily="18" charset="0"/>
                                <a:ea typeface="Cambria Math" charset="0"/>
                                <a:cs typeface="Cambria Math" charset="0"/>
                              </a:rPr>
                            </m:ctrlPr>
                          </m:sSupPr>
                          <m:e>
                            <m:r>
                              <a:rPr lang="en-CA" sz="3600" b="0" i="1" smtClean="0">
                                <a:latin typeface="Cambria Math" charset="0"/>
                                <a:ea typeface="Cambria Math" charset="0"/>
                                <a:cs typeface="Cambria Math" charset="0"/>
                              </a:rPr>
                              <m:t>𝑍</m:t>
                            </m:r>
                          </m:e>
                          <m:sup>
                            <m:sSub>
                              <m:sSubPr>
                                <m:ctrlPr>
                                  <a:rPr lang="en-CA" sz="3600" b="0" i="1" smtClean="0">
                                    <a:latin typeface="Cambria Math" panose="02040503050406030204" pitchFamily="18" charset="0"/>
                                    <a:ea typeface="Cambria Math" charset="0"/>
                                    <a:cs typeface="Cambria Math" charset="0"/>
                                  </a:rPr>
                                </m:ctrlPr>
                              </m:sSubPr>
                              <m:e>
                                <m:r>
                                  <a:rPr lang="en-CA" sz="3600" b="0" i="1" smtClean="0">
                                    <a:latin typeface="Cambria Math" charset="0"/>
                                    <a:ea typeface="Cambria Math" charset="0"/>
                                    <a:cs typeface="Cambria Math" charset="0"/>
                                  </a:rPr>
                                  <m:t>𝑇</m:t>
                                </m:r>
                              </m:e>
                              <m:sub>
                                <m:r>
                                  <a:rPr lang="en-CA" sz="3600" b="0" i="1" smtClean="0">
                                    <a:latin typeface="Cambria Math" charset="0"/>
                                    <a:ea typeface="Cambria Math" charset="0"/>
                                    <a:cs typeface="Cambria Math" charset="0"/>
                                  </a:rPr>
                                  <m:t>1</m:t>
                                </m:r>
                              </m:sub>
                            </m:sSub>
                          </m:sup>
                        </m:sSup>
                        <m:sSup>
                          <m:sSupPr>
                            <m:ctrlPr>
                              <a:rPr lang="en-CA" sz="3600" b="0" i="1" smtClean="0">
                                <a:latin typeface="Cambria Math" panose="02040503050406030204" pitchFamily="18" charset="0"/>
                                <a:ea typeface="Cambria Math" charset="0"/>
                                <a:cs typeface="Cambria Math" charset="0"/>
                              </a:rPr>
                            </m:ctrlPr>
                          </m:sSupPr>
                          <m:e>
                            <m:r>
                              <a:rPr lang="en-CA" sz="3600" b="0" i="1" smtClean="0">
                                <a:latin typeface="Cambria Math" charset="0"/>
                                <a:ea typeface="Cambria Math" charset="0"/>
                                <a:cs typeface="Cambria Math" charset="0"/>
                              </a:rPr>
                              <m:t>𝑍</m:t>
                            </m:r>
                          </m:e>
                          <m:sup>
                            <m:sSub>
                              <m:sSubPr>
                                <m:ctrlPr>
                                  <a:rPr lang="en-CA" sz="3600" b="0" i="1" smtClean="0">
                                    <a:latin typeface="Cambria Math" panose="02040503050406030204" pitchFamily="18" charset="0"/>
                                    <a:ea typeface="Cambria Math" charset="0"/>
                                    <a:cs typeface="Cambria Math" charset="0"/>
                                  </a:rPr>
                                </m:ctrlPr>
                              </m:sSubPr>
                              <m:e>
                                <m:r>
                                  <a:rPr lang="en-CA" sz="3600" b="0" i="1" smtClean="0">
                                    <a:latin typeface="Cambria Math" charset="0"/>
                                    <a:ea typeface="Cambria Math" charset="0"/>
                                    <a:cs typeface="Cambria Math" charset="0"/>
                                  </a:rPr>
                                  <m:t>𝑇</m:t>
                                </m:r>
                              </m:e>
                              <m:sub>
                                <m:r>
                                  <a:rPr lang="en-CA" sz="3600" b="0" i="1" smtClean="0">
                                    <a:latin typeface="Cambria Math" charset="0"/>
                                    <a:ea typeface="Cambria Math" charset="0"/>
                                    <a:cs typeface="Cambria Math" charset="0"/>
                                  </a:rPr>
                                  <m:t>2</m:t>
                                </m:r>
                              </m:sub>
                            </m:sSub>
                          </m:sup>
                        </m:sSup>
                      </m:e>
                    </m:rad>
                    <m:r>
                      <a:rPr lang="en-CA" sz="3600" b="0" i="1" smtClean="0">
                        <a:latin typeface="Cambria Math" charset="0"/>
                      </a:rPr>
                      <m:t> </m:t>
                    </m:r>
                  </m:oMath>
                </a14:m>
                <a:r>
                  <a:rPr lang="en-CA" sz="3600" dirty="0"/>
                  <a:t>, where:</a:t>
                </a:r>
              </a:p>
              <a:p>
                <a14:m>
                  <m:oMath xmlns:m="http://schemas.openxmlformats.org/officeDocument/2006/math">
                    <m:sSup>
                      <m:sSupPr>
                        <m:ctrlPr>
                          <a:rPr lang="en-CA" sz="3600" i="1">
                            <a:latin typeface="Cambria Math" panose="02040503050406030204" pitchFamily="18" charset="0"/>
                            <a:ea typeface="Cambria Math" charset="0"/>
                            <a:cs typeface="Cambria Math" charset="0"/>
                          </a:rPr>
                        </m:ctrlPr>
                      </m:sSupPr>
                      <m:e>
                        <m:r>
                          <a:rPr lang="en-CA" sz="3600" i="1">
                            <a:latin typeface="Cambria Math" charset="0"/>
                            <a:ea typeface="Cambria Math" charset="0"/>
                            <a:cs typeface="Cambria Math" charset="0"/>
                          </a:rPr>
                          <m:t>𝑍</m:t>
                        </m:r>
                      </m:e>
                      <m:sup>
                        <m:sSub>
                          <m:sSubPr>
                            <m:ctrlPr>
                              <a:rPr lang="en-CA" sz="3600" i="1">
                                <a:latin typeface="Cambria Math" panose="02040503050406030204" pitchFamily="18" charset="0"/>
                                <a:ea typeface="Cambria Math" charset="0"/>
                                <a:cs typeface="Cambria Math" charset="0"/>
                              </a:rPr>
                            </m:ctrlPr>
                          </m:sSubPr>
                          <m:e>
                            <m:r>
                              <a:rPr lang="en-CA" sz="3600" i="1">
                                <a:latin typeface="Cambria Math" charset="0"/>
                                <a:ea typeface="Cambria Math" charset="0"/>
                                <a:cs typeface="Cambria Math" charset="0"/>
                              </a:rPr>
                              <m:t>𝑇</m:t>
                            </m:r>
                          </m:e>
                          <m:sub>
                            <m:r>
                              <a:rPr lang="en-CA" sz="3600" i="1">
                                <a:latin typeface="Cambria Math" charset="0"/>
                                <a:ea typeface="Cambria Math" charset="0"/>
                                <a:cs typeface="Cambria Math" charset="0"/>
                              </a:rPr>
                              <m:t>1</m:t>
                            </m:r>
                          </m:sub>
                        </m:sSub>
                      </m:sup>
                    </m:sSup>
                    <m:r>
                      <a:rPr lang="en-CA" sz="3600" b="0" i="1" smtClean="0">
                        <a:latin typeface="Cambria Math" charset="0"/>
                        <a:ea typeface="Cambria Math" charset="0"/>
                        <a:cs typeface="Cambria Math" charset="0"/>
                        <a:sym typeface="Wingdings"/>
                      </a:rPr>
                      <m:t></m:t>
                    </m:r>
                    <m:sSub>
                      <m:sSubPr>
                        <m:ctrlPr>
                          <a:rPr lang="en-CA" sz="3600" b="0" i="1" smtClean="0">
                            <a:latin typeface="Cambria Math" panose="02040503050406030204" pitchFamily="18" charset="0"/>
                            <a:ea typeface="Cambria Math" charset="0"/>
                            <a:cs typeface="Cambria Math" charset="0"/>
                          </a:rPr>
                        </m:ctrlPr>
                      </m:sSubPr>
                      <m:e>
                        <m:r>
                          <m:rPr>
                            <m:sty m:val="p"/>
                          </m:rPr>
                          <a:rPr lang="en-CA" sz="3600" b="0" i="0" smtClean="0">
                            <a:latin typeface="Cambria Math" charset="0"/>
                            <a:ea typeface="Cambria Math" charset="0"/>
                            <a:cs typeface="Cambria Math" charset="0"/>
                          </a:rPr>
                          <m:t>Z</m:t>
                        </m:r>
                      </m:e>
                      <m:sub>
                        <m:r>
                          <m:rPr>
                            <m:sty m:val="p"/>
                          </m:rPr>
                          <a:rPr lang="en-CA" sz="3600" b="0" i="0" smtClean="0">
                            <a:latin typeface="Cambria Math" charset="0"/>
                            <a:ea typeface="Cambria Math" charset="0"/>
                            <a:cs typeface="Cambria Math" charset="0"/>
                          </a:rPr>
                          <m:t>i</m:t>
                        </m:r>
                      </m:sub>
                    </m:sSub>
                    <m:sSub>
                      <m:sSubPr>
                        <m:ctrlPr>
                          <a:rPr lang="en-CA" sz="3600" b="0" i="1" smtClean="0">
                            <a:latin typeface="Cambria Math" panose="02040503050406030204" pitchFamily="18" charset="0"/>
                            <a:ea typeface="Cambria Math" charset="0"/>
                            <a:cs typeface="Cambria Math" charset="0"/>
                          </a:rPr>
                        </m:ctrlPr>
                      </m:sSubPr>
                      <m:e>
                        <m:r>
                          <a:rPr lang="en-CA" sz="3600" b="0" i="1" smtClean="0">
                            <a:latin typeface="Cambria Math" panose="02040503050406030204" pitchFamily="18" charset="0"/>
                            <a:ea typeface="Cambria Math" charset="0"/>
                            <a:cs typeface="Cambria Math" charset="0"/>
                          </a:rPr>
                          <m:t>𝑀</m:t>
                        </m:r>
                      </m:e>
                      <m:sub>
                        <m:r>
                          <a:rPr lang="en-CA" sz="3600" b="0" i="1" smtClean="0">
                            <a:latin typeface="Cambria Math" charset="0"/>
                            <a:ea typeface="Cambria Math" charset="0"/>
                            <a:cs typeface="Cambria Math" charset="0"/>
                          </a:rPr>
                          <m:t>𝑗</m:t>
                        </m:r>
                      </m:sub>
                    </m:sSub>
                  </m:oMath>
                </a14:m>
                <a:r>
                  <a:rPr lang="en-CA" sz="3600" dirty="0"/>
                  <a:t> , where j is smallest prey</a:t>
                </a:r>
              </a:p>
              <a:p>
                <a14:m>
                  <m:oMath xmlns:m="http://schemas.openxmlformats.org/officeDocument/2006/math">
                    <m:sSup>
                      <m:sSupPr>
                        <m:ctrlPr>
                          <a:rPr lang="en-CA" sz="3600" i="1">
                            <a:latin typeface="Cambria Math" panose="02040503050406030204" pitchFamily="18" charset="0"/>
                            <a:ea typeface="Cambria Math" charset="0"/>
                            <a:cs typeface="Cambria Math" charset="0"/>
                          </a:rPr>
                        </m:ctrlPr>
                      </m:sSupPr>
                      <m:e>
                        <m:r>
                          <a:rPr lang="en-CA" sz="3600" i="1">
                            <a:latin typeface="Cambria Math" charset="0"/>
                            <a:ea typeface="Cambria Math" charset="0"/>
                            <a:cs typeface="Cambria Math" charset="0"/>
                          </a:rPr>
                          <m:t>𝑍</m:t>
                        </m:r>
                      </m:e>
                      <m:sup>
                        <m:sSub>
                          <m:sSubPr>
                            <m:ctrlPr>
                              <a:rPr lang="en-CA" sz="3600" i="1">
                                <a:latin typeface="Cambria Math" panose="02040503050406030204" pitchFamily="18" charset="0"/>
                                <a:ea typeface="Cambria Math" charset="0"/>
                                <a:cs typeface="Cambria Math" charset="0"/>
                              </a:rPr>
                            </m:ctrlPr>
                          </m:sSubPr>
                          <m:e>
                            <m:r>
                              <a:rPr lang="en-CA" sz="3600" i="1">
                                <a:latin typeface="Cambria Math" charset="0"/>
                                <a:ea typeface="Cambria Math" charset="0"/>
                                <a:cs typeface="Cambria Math" charset="0"/>
                              </a:rPr>
                              <m:t>𝑇</m:t>
                            </m:r>
                          </m:e>
                          <m:sub>
                            <m:r>
                              <a:rPr lang="en-CA" sz="3600" b="0" i="1" smtClean="0">
                                <a:latin typeface="Cambria Math" charset="0"/>
                                <a:ea typeface="Cambria Math" charset="0"/>
                                <a:cs typeface="Cambria Math" charset="0"/>
                              </a:rPr>
                              <m:t>2</m:t>
                            </m:r>
                          </m:sub>
                        </m:sSub>
                      </m:sup>
                    </m:sSup>
                    <m:r>
                      <a:rPr lang="en-CA" sz="3600" i="1">
                        <a:latin typeface="Cambria Math" charset="0"/>
                        <a:ea typeface="Cambria Math" charset="0"/>
                        <a:cs typeface="Cambria Math" charset="0"/>
                        <a:sym typeface="Wingdings"/>
                      </a:rPr>
                      <m:t></m:t>
                    </m:r>
                    <m:nary>
                      <m:naryPr>
                        <m:chr m:val="∏"/>
                        <m:ctrlPr>
                          <a:rPr lang="en-CA" sz="3600" b="0" i="1" smtClean="0">
                            <a:latin typeface="Cambria Math" panose="02040503050406030204" pitchFamily="18" charset="0"/>
                            <a:ea typeface="Cambria Math" charset="0"/>
                            <a:cs typeface="Cambria Math" charset="0"/>
                            <a:sym typeface="Wingdings"/>
                          </a:rPr>
                        </m:ctrlPr>
                      </m:naryPr>
                      <m:sub>
                        <m:r>
                          <a:rPr lang="en-CA" sz="3600" b="0" i="1" smtClean="0">
                            <a:latin typeface="Cambria Math" charset="0"/>
                            <a:ea typeface="Cambria Math" charset="0"/>
                            <a:cs typeface="Cambria Math" charset="0"/>
                            <a:sym typeface="Wingdings"/>
                          </a:rPr>
                          <m:t>𝑗</m:t>
                        </m:r>
                        <m:r>
                          <a:rPr lang="en-CA" sz="3600" b="0" i="1" smtClean="0">
                            <a:latin typeface="Cambria Math" charset="0"/>
                            <a:ea typeface="Cambria Math" charset="0"/>
                            <a:cs typeface="Cambria Math" charset="0"/>
                            <a:sym typeface="Wingdings"/>
                          </a:rPr>
                          <m:t>=1</m:t>
                        </m:r>
                      </m:sub>
                      <m:sup>
                        <m:r>
                          <a:rPr lang="en-CA" sz="3600" b="0" i="1" smtClean="0">
                            <a:latin typeface="Cambria Math" charset="0"/>
                            <a:ea typeface="Cambria Math" charset="0"/>
                            <a:cs typeface="Cambria Math" charset="0"/>
                            <a:sym typeface="Wingdings"/>
                          </a:rPr>
                          <m:t>𝑆</m:t>
                        </m:r>
                      </m:sup>
                      <m:e>
                        <m:r>
                          <a:rPr lang="en-CA" sz="3600" b="0" i="1" smtClean="0">
                            <a:latin typeface="Cambria Math" charset="0"/>
                            <a:ea typeface="Cambria Math" charset="0"/>
                            <a:cs typeface="Cambria Math" charset="0"/>
                            <a:sym typeface="Wingdings"/>
                          </a:rPr>
                          <m:t> </m:t>
                        </m:r>
                      </m:e>
                    </m:nary>
                    <m:sSubSup>
                      <m:sSubSupPr>
                        <m:ctrlPr>
                          <a:rPr lang="en-CA" sz="3600" b="0" i="1" smtClean="0">
                            <a:latin typeface="Cambria Math" panose="02040503050406030204" pitchFamily="18" charset="0"/>
                            <a:ea typeface="Cambria Math" charset="0"/>
                            <a:cs typeface="Cambria Math" charset="0"/>
                            <a:sym typeface="Wingdings"/>
                          </a:rPr>
                        </m:ctrlPr>
                      </m:sSubSupPr>
                      <m:e>
                        <m:r>
                          <a:rPr lang="en-US" sz="3600" i="1">
                            <a:latin typeface="Cambria Math" charset="0"/>
                            <a:ea typeface="Cambria Math" charset="0"/>
                            <a:cs typeface="Cambria Math" charset="0"/>
                            <a:sym typeface="Wingdings"/>
                          </a:rPr>
                          <m:t>𝑍</m:t>
                        </m:r>
                      </m:e>
                      <m:sub>
                        <m:r>
                          <a:rPr lang="en-CA" sz="3600" b="0" i="1" smtClean="0">
                            <a:latin typeface="Cambria Math" charset="0"/>
                            <a:ea typeface="Cambria Math" charset="0"/>
                            <a:cs typeface="Cambria Math" charset="0"/>
                            <a:sym typeface="Wingdings"/>
                          </a:rPr>
                          <m:t>𝑗</m:t>
                        </m:r>
                      </m:sub>
                      <m:sup>
                        <m:sSub>
                          <m:sSubPr>
                            <m:ctrlPr>
                              <a:rPr lang="en-CA" sz="3600" b="0" i="1" smtClean="0">
                                <a:latin typeface="Cambria Math" panose="02040503050406030204" pitchFamily="18" charset="0"/>
                                <a:ea typeface="Cambria Math" charset="0"/>
                                <a:cs typeface="Cambria Math" charset="0"/>
                                <a:sym typeface="Wingdings"/>
                              </a:rPr>
                            </m:ctrlPr>
                          </m:sSubPr>
                          <m:e>
                            <m:r>
                              <a:rPr lang="en-CA" sz="3600" b="0" i="1" smtClean="0">
                                <a:latin typeface="Cambria Math" charset="0"/>
                                <a:ea typeface="Cambria Math" charset="0"/>
                                <a:cs typeface="Cambria Math" charset="0"/>
                                <a:sym typeface="Wingdings"/>
                              </a:rPr>
                              <m:t>𝑐</m:t>
                            </m:r>
                          </m:e>
                          <m:sub>
                            <m:r>
                              <a:rPr lang="en-CA" sz="3600" b="0" i="1" smtClean="0">
                                <a:latin typeface="Cambria Math" charset="0"/>
                                <a:ea typeface="Cambria Math" charset="0"/>
                                <a:cs typeface="Cambria Math" charset="0"/>
                                <a:sym typeface="Wingdings"/>
                              </a:rPr>
                              <m:t>𝑖𝑗</m:t>
                            </m:r>
                          </m:sub>
                        </m:sSub>
                      </m:sup>
                    </m:sSubSup>
                  </m:oMath>
                </a14:m>
                <a:endParaRPr lang="en-CA"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568" t="-3801" r="-1689" b="-24854"/>
                </a:stretch>
              </a:blipFill>
            </p:spPr>
            <p:txBody>
              <a:bodyPr/>
              <a:lstStyle/>
              <a:p>
                <a:r>
                  <a:rPr lang="en-US">
                    <a:noFill/>
                  </a:rPr>
                  <a:t> </a:t>
                </a:r>
              </a:p>
            </p:txBody>
          </p:sp>
        </mc:Fallback>
      </mc:AlternateContent>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94D5295C-BDBD-6A48-A076-6622EFC8EBC0}"/>
              </a:ext>
            </a:extLst>
          </p:cNvPr>
          <p:cNvSpPr>
            <a:spLocks noGrp="1"/>
          </p:cNvSpPr>
          <p:nvPr>
            <p:ph type="sldNum" sz="quarter" idx="12"/>
          </p:nvPr>
        </p:nvSpPr>
        <p:spPr/>
        <p:txBody>
          <a:bodyPr/>
          <a:lstStyle/>
          <a:p>
            <a:fld id="{C5DA7052-C423-4619-94C5-7675C9C0BF33}" type="slidenum">
              <a:rPr lang="en-CA" smtClean="0"/>
              <a:pPr/>
              <a:t>19</a:t>
            </a:fld>
            <a:endParaRPr lang="en-CA" dirty="0"/>
          </a:p>
        </p:txBody>
      </p:sp>
    </p:spTree>
    <p:extLst>
      <p:ext uri="{BB962C8B-B14F-4D97-AF65-F5344CB8AC3E}">
        <p14:creationId xmlns:p14="http://schemas.microsoft.com/office/powerpoint/2010/main" val="2136289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CA" dirty="0"/>
              <a:t>Mass Calculation Improvement</a:t>
            </a:r>
          </a:p>
        </p:txBody>
      </p:sp>
      <p:sp>
        <p:nvSpPr>
          <p:cNvPr id="3" name="Content Placeholder 2"/>
          <p:cNvSpPr>
            <a:spLocks noGrp="1"/>
          </p:cNvSpPr>
          <p:nvPr>
            <p:ph idx="1"/>
          </p:nvPr>
        </p:nvSpPr>
        <p:spPr>
          <a:xfrm>
            <a:off x="838199" y="1825625"/>
            <a:ext cx="4104676" cy="4351338"/>
          </a:xfrm>
        </p:spPr>
        <p:txBody>
          <a:bodyPr>
            <a:normAutofit/>
          </a:bodyPr>
          <a:lstStyle/>
          <a:p>
            <a:r>
              <a:rPr lang="en-CA" sz="3600" dirty="0"/>
              <a:t>New calculation drastically improves mass estimates</a:t>
            </a:r>
          </a:p>
          <a:p>
            <a:pPr lvl="1"/>
            <a:r>
              <a:rPr lang="en-CA" sz="2800" dirty="0"/>
              <a:t>Old calculation overestimates mass for high trophic levels</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5" name="Oval 4">
            <a:extLst>
              <a:ext uri="{FF2B5EF4-FFF2-40B4-BE49-F238E27FC236}">
                <a16:creationId xmlns:a16="http://schemas.microsoft.com/office/drawing/2014/main" id="{6A335CA6-4F6F-6F4E-A7D5-2CEB2BCC0DD4}"/>
              </a:ext>
            </a:extLst>
          </p:cNvPr>
          <p:cNvSpPr/>
          <p:nvPr/>
        </p:nvSpPr>
        <p:spPr>
          <a:xfrm>
            <a:off x="8727352" y="603371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7" name="Oval 6">
            <a:extLst>
              <a:ext uri="{FF2B5EF4-FFF2-40B4-BE49-F238E27FC236}">
                <a16:creationId xmlns:a16="http://schemas.microsoft.com/office/drawing/2014/main" id="{5C820C2C-E7F2-7C43-8E12-1180756DCED0}"/>
              </a:ext>
            </a:extLst>
          </p:cNvPr>
          <p:cNvSpPr/>
          <p:nvPr/>
        </p:nvSpPr>
        <p:spPr>
          <a:xfrm>
            <a:off x="8728578" y="4864735"/>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10" name="Oval 9">
            <a:extLst>
              <a:ext uri="{FF2B5EF4-FFF2-40B4-BE49-F238E27FC236}">
                <a16:creationId xmlns:a16="http://schemas.microsoft.com/office/drawing/2014/main" id="{252908CE-7726-114E-BB32-D7C4120F0B77}"/>
              </a:ext>
            </a:extLst>
          </p:cNvPr>
          <p:cNvSpPr/>
          <p:nvPr/>
        </p:nvSpPr>
        <p:spPr>
          <a:xfrm>
            <a:off x="8727352" y="3695760"/>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sp>
        <p:nvSpPr>
          <p:cNvPr id="16" name="Oval 15">
            <a:extLst>
              <a:ext uri="{FF2B5EF4-FFF2-40B4-BE49-F238E27FC236}">
                <a16:creationId xmlns:a16="http://schemas.microsoft.com/office/drawing/2014/main" id="{0F488CCD-6435-1947-8F0E-38F0F3F074A9}"/>
              </a:ext>
            </a:extLst>
          </p:cNvPr>
          <p:cNvSpPr/>
          <p:nvPr/>
        </p:nvSpPr>
        <p:spPr>
          <a:xfrm>
            <a:off x="8727352" y="2526785"/>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pic>
        <p:nvPicPr>
          <p:cNvPr id="23" name="Picture 4" descr="http://www.saudiaquaculturesociety.org/uploads/files/Shrimp.png">
            <a:extLst>
              <a:ext uri="{FF2B5EF4-FFF2-40B4-BE49-F238E27FC236}">
                <a16:creationId xmlns:a16="http://schemas.microsoft.com/office/drawing/2014/main" id="{B2E4F14A-EE5E-C341-B59A-E45C2521D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633" y="3905310"/>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upload.wikimedia.org/wikipedia/commons/d/da/Scorpis_violacea_(Blue_maomao).jpg">
            <a:extLst>
              <a:ext uri="{FF2B5EF4-FFF2-40B4-BE49-F238E27FC236}">
                <a16:creationId xmlns:a16="http://schemas.microsoft.com/office/drawing/2014/main" id="{D6A82BBB-2914-EF4B-88A1-D2674C79A28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653758" y="2067210"/>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CF3D705-C973-AC44-9D71-83BC5A81C5B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091173" y="5604521"/>
            <a:ext cx="1390619" cy="948426"/>
          </a:xfrm>
          <a:prstGeom prst="rect">
            <a:avLst/>
          </a:prstGeom>
        </p:spPr>
      </p:pic>
      <p:cxnSp>
        <p:nvCxnSpPr>
          <p:cNvPr id="31" name="Straight Connector 30">
            <a:extLst>
              <a:ext uri="{FF2B5EF4-FFF2-40B4-BE49-F238E27FC236}">
                <a16:creationId xmlns:a16="http://schemas.microsoft.com/office/drawing/2014/main" id="{F8D30AF3-D14F-7844-84D3-835F7B83F1CF}"/>
              </a:ext>
            </a:extLst>
          </p:cNvPr>
          <p:cNvCxnSpPr>
            <a:cxnSpLocks/>
            <a:stCxn id="10" idx="0"/>
            <a:endCxn id="16" idx="4"/>
          </p:cNvCxnSpPr>
          <p:nvPr/>
        </p:nvCxnSpPr>
        <p:spPr>
          <a:xfrm flipV="1">
            <a:off x="8936902" y="2945885"/>
            <a:ext cx="0" cy="749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A0ED5B-B389-2040-9A6C-8B2DC9C5C480}"/>
              </a:ext>
            </a:extLst>
          </p:cNvPr>
          <p:cNvCxnSpPr>
            <a:cxnSpLocks/>
            <a:stCxn id="7" idx="0"/>
            <a:endCxn id="10" idx="4"/>
          </p:cNvCxnSpPr>
          <p:nvPr/>
        </p:nvCxnSpPr>
        <p:spPr>
          <a:xfrm flipH="1" flipV="1">
            <a:off x="8936902" y="4114860"/>
            <a:ext cx="1226" cy="749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36A1EE-65FA-CE47-A3E7-C08D7D0C3A9B}"/>
              </a:ext>
            </a:extLst>
          </p:cNvPr>
          <p:cNvCxnSpPr>
            <a:cxnSpLocks/>
            <a:stCxn id="5" idx="0"/>
            <a:endCxn id="7" idx="4"/>
          </p:cNvCxnSpPr>
          <p:nvPr/>
        </p:nvCxnSpPr>
        <p:spPr>
          <a:xfrm flipV="1">
            <a:off x="8936902" y="5283835"/>
            <a:ext cx="1226" cy="749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1C40721-60CC-BE46-AC70-670DA58331A2}"/>
              </a:ext>
            </a:extLst>
          </p:cNvPr>
          <p:cNvSpPr txBox="1"/>
          <p:nvPr/>
        </p:nvSpPr>
        <p:spPr>
          <a:xfrm>
            <a:off x="9146452" y="5427940"/>
            <a:ext cx="944721" cy="461665"/>
          </a:xfrm>
          <a:prstGeom prst="rect">
            <a:avLst/>
          </a:prstGeom>
          <a:noFill/>
        </p:spPr>
        <p:txBody>
          <a:bodyPr wrap="square" rtlCol="0">
            <a:spAutoFit/>
          </a:bodyPr>
          <a:lstStyle/>
          <a:p>
            <a:r>
              <a:rPr lang="en-CA" sz="2400" dirty="0"/>
              <a:t>100x</a:t>
            </a:r>
            <a:endParaRPr lang="en-US" sz="2400" dirty="0"/>
          </a:p>
        </p:txBody>
      </p:sp>
      <p:sp>
        <p:nvSpPr>
          <p:cNvPr id="46" name="TextBox 45">
            <a:extLst>
              <a:ext uri="{FF2B5EF4-FFF2-40B4-BE49-F238E27FC236}">
                <a16:creationId xmlns:a16="http://schemas.microsoft.com/office/drawing/2014/main" id="{FD79C684-1224-F34F-AF96-8A36A43C57CE}"/>
              </a:ext>
            </a:extLst>
          </p:cNvPr>
          <p:cNvSpPr txBox="1"/>
          <p:nvPr/>
        </p:nvSpPr>
        <p:spPr>
          <a:xfrm>
            <a:off x="9146452" y="4265009"/>
            <a:ext cx="944721" cy="461665"/>
          </a:xfrm>
          <a:prstGeom prst="rect">
            <a:avLst/>
          </a:prstGeom>
          <a:noFill/>
        </p:spPr>
        <p:txBody>
          <a:bodyPr wrap="square" rtlCol="0">
            <a:spAutoFit/>
          </a:bodyPr>
          <a:lstStyle/>
          <a:p>
            <a:r>
              <a:rPr lang="en-CA" sz="2400" dirty="0"/>
              <a:t>100x</a:t>
            </a:r>
            <a:endParaRPr lang="en-US" sz="2400" dirty="0"/>
          </a:p>
        </p:txBody>
      </p:sp>
      <p:sp>
        <p:nvSpPr>
          <p:cNvPr id="47" name="TextBox 46">
            <a:extLst>
              <a:ext uri="{FF2B5EF4-FFF2-40B4-BE49-F238E27FC236}">
                <a16:creationId xmlns:a16="http://schemas.microsoft.com/office/drawing/2014/main" id="{862CC077-EC33-FD48-A5D7-32D29B1E2019}"/>
              </a:ext>
            </a:extLst>
          </p:cNvPr>
          <p:cNvSpPr txBox="1"/>
          <p:nvPr/>
        </p:nvSpPr>
        <p:spPr>
          <a:xfrm>
            <a:off x="9146452" y="3083946"/>
            <a:ext cx="944721" cy="461665"/>
          </a:xfrm>
          <a:prstGeom prst="rect">
            <a:avLst/>
          </a:prstGeom>
          <a:noFill/>
        </p:spPr>
        <p:txBody>
          <a:bodyPr wrap="square" rtlCol="0">
            <a:spAutoFit/>
          </a:bodyPr>
          <a:lstStyle/>
          <a:p>
            <a:r>
              <a:rPr lang="en-CA" sz="2400" dirty="0"/>
              <a:t>500x</a:t>
            </a:r>
            <a:endParaRPr lang="en-US" sz="2400" dirty="0"/>
          </a:p>
        </p:txBody>
      </p:sp>
      <p:graphicFrame>
        <p:nvGraphicFramePr>
          <p:cNvPr id="59" name="Table 58">
            <a:extLst>
              <a:ext uri="{FF2B5EF4-FFF2-40B4-BE49-F238E27FC236}">
                <a16:creationId xmlns:a16="http://schemas.microsoft.com/office/drawing/2014/main" id="{B47A2C5D-67B2-1A4D-83A1-F31A4FF16B64}"/>
              </a:ext>
            </a:extLst>
          </p:cNvPr>
          <p:cNvGraphicFramePr>
            <a:graphicFrameLocks noGrp="1"/>
          </p:cNvGraphicFramePr>
          <p:nvPr>
            <p:extLst>
              <p:ext uri="{D42A27DB-BD31-4B8C-83A1-F6EECF244321}">
                <p14:modId xmlns:p14="http://schemas.microsoft.com/office/powerpoint/2010/main" val="3483989386"/>
              </p:ext>
            </p:extLst>
          </p:nvPr>
        </p:nvGraphicFramePr>
        <p:xfrm>
          <a:off x="5152425" y="1498102"/>
          <a:ext cx="3456722" cy="5059985"/>
        </p:xfrm>
        <a:graphic>
          <a:graphicData uri="http://schemas.openxmlformats.org/drawingml/2006/table">
            <a:tbl>
              <a:tblPr firstRow="1" bandRow="1">
                <a:tableStyleId>{5C22544A-7EE6-4342-B048-85BDC9FD1C3A}</a:tableStyleId>
              </a:tblPr>
              <a:tblGrid>
                <a:gridCol w="1728361">
                  <a:extLst>
                    <a:ext uri="{9D8B030D-6E8A-4147-A177-3AD203B41FA5}">
                      <a16:colId xmlns:a16="http://schemas.microsoft.com/office/drawing/2014/main" val="3396399631"/>
                    </a:ext>
                  </a:extLst>
                </a:gridCol>
                <a:gridCol w="1728361">
                  <a:extLst>
                    <a:ext uri="{9D8B030D-6E8A-4147-A177-3AD203B41FA5}">
                      <a16:colId xmlns:a16="http://schemas.microsoft.com/office/drawing/2014/main" val="3947874775"/>
                    </a:ext>
                  </a:extLst>
                </a:gridCol>
              </a:tblGrid>
              <a:tr h="1011997">
                <a:tc>
                  <a:txBody>
                    <a:bodyPr/>
                    <a:lstStyle/>
                    <a:p>
                      <a:r>
                        <a:rPr lang="en-CA" sz="2400" dirty="0"/>
                        <a:t>Original Calculation</a:t>
                      </a:r>
                      <a:endParaRPr lang="en-US" sz="2400" dirty="0"/>
                    </a:p>
                  </a:txBody>
                  <a:tcPr/>
                </a:tc>
                <a:tc>
                  <a:txBody>
                    <a:bodyPr/>
                    <a:lstStyle/>
                    <a:p>
                      <a:r>
                        <a:rPr lang="en-CA" sz="2400" dirty="0"/>
                        <a:t>New Calculation</a:t>
                      </a:r>
                      <a:endParaRPr lang="en-US" sz="2400" dirty="0"/>
                    </a:p>
                  </a:txBody>
                  <a:tcPr/>
                </a:tc>
                <a:extLst>
                  <a:ext uri="{0D108BD9-81ED-4DB2-BD59-A6C34878D82A}">
                    <a16:rowId xmlns:a16="http://schemas.microsoft.com/office/drawing/2014/main" val="3910896201"/>
                  </a:ext>
                </a:extLst>
              </a:tr>
              <a:tr h="1011997">
                <a:tc>
                  <a:txBody>
                    <a:bodyPr/>
                    <a:lstStyle/>
                    <a:p>
                      <a:r>
                        <a:rPr lang="en-CA" sz="2400" b="1" dirty="0"/>
                        <a:t>125,000,000</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5,000,000</a:t>
                      </a:r>
                    </a:p>
                  </a:txBody>
                  <a:tcPr/>
                </a:tc>
                <a:extLst>
                  <a:ext uri="{0D108BD9-81ED-4DB2-BD59-A6C34878D82A}">
                    <a16:rowId xmlns:a16="http://schemas.microsoft.com/office/drawing/2014/main" val="1997040048"/>
                  </a:ext>
                </a:extLst>
              </a:tr>
              <a:tr h="1011997">
                <a:tc>
                  <a:txBody>
                    <a:bodyPr/>
                    <a:lstStyle/>
                    <a:p>
                      <a:r>
                        <a:rPr lang="en-CA" sz="2400" dirty="0"/>
                        <a:t>10,000</a:t>
                      </a:r>
                      <a:endParaRPr lang="en-US" sz="2400" dirty="0"/>
                    </a:p>
                  </a:txBody>
                  <a:tcPr/>
                </a:tc>
                <a:tc>
                  <a:txBody>
                    <a:bodyPr/>
                    <a:lstStyle/>
                    <a:p>
                      <a:r>
                        <a:rPr lang="en-CA" sz="2400" dirty="0"/>
                        <a:t>10,000</a:t>
                      </a:r>
                      <a:endParaRPr lang="en-US" sz="2400" dirty="0"/>
                    </a:p>
                  </a:txBody>
                  <a:tcPr/>
                </a:tc>
                <a:extLst>
                  <a:ext uri="{0D108BD9-81ED-4DB2-BD59-A6C34878D82A}">
                    <a16:rowId xmlns:a16="http://schemas.microsoft.com/office/drawing/2014/main" val="2696745130"/>
                  </a:ext>
                </a:extLst>
              </a:tr>
              <a:tr h="1011997">
                <a:tc>
                  <a:txBody>
                    <a:bodyPr/>
                    <a:lstStyle/>
                    <a:p>
                      <a:r>
                        <a:rPr lang="en-CA" sz="2400" dirty="0"/>
                        <a:t>100</a:t>
                      </a:r>
                      <a:endParaRPr lang="en-US" sz="2400" dirty="0"/>
                    </a:p>
                  </a:txBody>
                  <a:tcPr/>
                </a:tc>
                <a:tc>
                  <a:txBody>
                    <a:bodyPr/>
                    <a:lstStyle/>
                    <a:p>
                      <a:r>
                        <a:rPr lang="en-CA" sz="2400" dirty="0"/>
                        <a:t>100</a:t>
                      </a:r>
                      <a:endParaRPr lang="en-US" sz="2400" dirty="0"/>
                    </a:p>
                  </a:txBody>
                  <a:tcPr/>
                </a:tc>
                <a:extLst>
                  <a:ext uri="{0D108BD9-81ED-4DB2-BD59-A6C34878D82A}">
                    <a16:rowId xmlns:a16="http://schemas.microsoft.com/office/drawing/2014/main" val="3823824787"/>
                  </a:ext>
                </a:extLst>
              </a:tr>
              <a:tr h="1011997">
                <a:tc>
                  <a:txBody>
                    <a:bodyPr/>
                    <a:lstStyle/>
                    <a:p>
                      <a:r>
                        <a:rPr lang="en-CA" sz="2400" dirty="0"/>
                        <a:t>1</a:t>
                      </a:r>
                      <a:endParaRPr lang="en-US" sz="2400" dirty="0"/>
                    </a:p>
                  </a:txBody>
                  <a:tcPr/>
                </a:tc>
                <a:tc>
                  <a:txBody>
                    <a:bodyPr/>
                    <a:lstStyle/>
                    <a:p>
                      <a:r>
                        <a:rPr lang="en-CA" sz="2400" dirty="0"/>
                        <a:t>1</a:t>
                      </a:r>
                      <a:endParaRPr lang="en-US" sz="2400" dirty="0"/>
                    </a:p>
                  </a:txBody>
                  <a:tcPr/>
                </a:tc>
                <a:extLst>
                  <a:ext uri="{0D108BD9-81ED-4DB2-BD59-A6C34878D82A}">
                    <a16:rowId xmlns:a16="http://schemas.microsoft.com/office/drawing/2014/main" val="586637720"/>
                  </a:ext>
                </a:extLst>
              </a:tr>
            </a:tbl>
          </a:graphicData>
        </a:graphic>
      </p:graphicFrame>
      <p:sp>
        <p:nvSpPr>
          <p:cNvPr id="63" name="Right Arrow 62">
            <a:extLst>
              <a:ext uri="{FF2B5EF4-FFF2-40B4-BE49-F238E27FC236}">
                <a16:creationId xmlns:a16="http://schemas.microsoft.com/office/drawing/2014/main" id="{09333479-B354-D641-9A90-A9A74BD7BDED}"/>
              </a:ext>
            </a:extLst>
          </p:cNvPr>
          <p:cNvSpPr/>
          <p:nvPr/>
        </p:nvSpPr>
        <p:spPr>
          <a:xfrm rot="19838361">
            <a:off x="3850115" y="3043409"/>
            <a:ext cx="1409700" cy="599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DAABF60-1594-AA40-97C9-5326C6AF0B64}"/>
              </a:ext>
            </a:extLst>
          </p:cNvPr>
          <p:cNvSpPr>
            <a:spLocks noGrp="1"/>
          </p:cNvSpPr>
          <p:nvPr>
            <p:ph type="sldNum" sz="quarter" idx="12"/>
          </p:nvPr>
        </p:nvSpPr>
        <p:spPr/>
        <p:txBody>
          <a:bodyPr/>
          <a:lstStyle/>
          <a:p>
            <a:fld id="{C5DA7052-C423-4619-94C5-7675C9C0BF33}" type="slidenum">
              <a:rPr lang="en-CA" smtClean="0"/>
              <a:pPr/>
              <a:t>20</a:t>
            </a:fld>
            <a:endParaRPr lang="en-CA" dirty="0"/>
          </a:p>
        </p:txBody>
      </p:sp>
    </p:spTree>
    <p:extLst>
      <p:ext uri="{BB962C8B-B14F-4D97-AF65-F5344CB8AC3E}">
        <p14:creationId xmlns:p14="http://schemas.microsoft.com/office/powerpoint/2010/main" val="74638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Metabolic Rates</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0F54E2A-4681-CD40-B9A4-3F645180003B}"/>
                  </a:ext>
                </a:extLst>
              </p:cNvPr>
              <p:cNvGraphicFramePr>
                <a:graphicFrameLocks noGrp="1"/>
              </p:cNvGraphicFramePr>
              <p:nvPr>
                <p:extLst>
                  <p:ext uri="{D42A27DB-BD31-4B8C-83A1-F6EECF244321}">
                    <p14:modId xmlns:p14="http://schemas.microsoft.com/office/powerpoint/2010/main" val="1250887378"/>
                  </p:ext>
                </p:extLst>
              </p:nvPr>
            </p:nvGraphicFramePr>
            <p:xfrm>
              <a:off x="838201" y="1690691"/>
              <a:ext cx="5132300" cy="2198688"/>
            </p:xfrm>
            <a:graphic>
              <a:graphicData uri="http://schemas.openxmlformats.org/drawingml/2006/table">
                <a:tbl>
                  <a:tblPr firstRow="1" bandRow="1">
                    <a:tableStyleId>{93296810-A885-4BE3-A3E7-6D5BEEA58F35}</a:tableStyleId>
                  </a:tblPr>
                  <a:tblGrid>
                    <a:gridCol w="1938402">
                      <a:extLst>
                        <a:ext uri="{9D8B030D-6E8A-4147-A177-3AD203B41FA5}">
                          <a16:colId xmlns:a16="http://schemas.microsoft.com/office/drawing/2014/main" val="1227474750"/>
                        </a:ext>
                      </a:extLst>
                    </a:gridCol>
                    <a:gridCol w="3193898">
                      <a:extLst>
                        <a:ext uri="{9D8B030D-6E8A-4147-A177-3AD203B41FA5}">
                          <a16:colId xmlns:a16="http://schemas.microsoft.com/office/drawing/2014/main" val="611955321"/>
                        </a:ext>
                      </a:extLst>
                    </a:gridCol>
                  </a:tblGrid>
                  <a:tr h="655675">
                    <a:tc>
                      <a:txBody>
                        <a:bodyPr/>
                        <a:lstStyle/>
                        <a:p>
                          <a:r>
                            <a:rPr lang="en-CA" sz="2400" dirty="0"/>
                            <a:t>Organism</a:t>
                          </a:r>
                          <a:endParaRPr lang="en-US" sz="2400" dirty="0"/>
                        </a:p>
                      </a:txBody>
                      <a:tcPr/>
                    </a:tc>
                    <a:tc>
                      <a:txBody>
                        <a:bodyPr/>
                        <a:lstStyle/>
                        <a:p>
                          <a:r>
                            <a:rPr lang="en-CA" sz="2400" dirty="0"/>
                            <a:t>Metabolic rate per </a:t>
                          </a:r>
                        </a:p>
                        <a:p>
                          <a:r>
                            <a:rPr lang="en-CA" sz="2400" dirty="0"/>
                            <a:t>unit body weight (M)</a:t>
                          </a:r>
                          <a:endParaRPr lang="en-US" sz="2400" dirty="0"/>
                        </a:p>
                      </a:txBody>
                      <a:tcPr/>
                    </a:tc>
                    <a:extLst>
                      <a:ext uri="{0D108BD9-81ED-4DB2-BD59-A6C34878D82A}">
                        <a16:rowId xmlns:a16="http://schemas.microsoft.com/office/drawing/2014/main" val="923845091"/>
                      </a:ext>
                    </a:extLst>
                  </a:tr>
                  <a:tr h="364264">
                    <a:tc>
                      <a:txBody>
                        <a:bodyPr/>
                        <a:lstStyle/>
                        <a:p>
                          <a:r>
                            <a:rPr lang="en-CA" sz="2400" dirty="0"/>
                            <a:t>Autotrophs</a:t>
                          </a:r>
                          <a:endParaRPr lang="en-US" sz="2400" dirty="0"/>
                        </a:p>
                      </a:txBody>
                      <a:tcPr/>
                    </a:tc>
                    <a:tc>
                      <a:txBody>
                        <a:bodyPr/>
                        <a:lstStyle/>
                        <a:p>
                          <a:pPr algn="ctr"/>
                          <a:r>
                            <a:rPr lang="en-CA" sz="2400" dirty="0"/>
                            <a:t>0</a:t>
                          </a:r>
                          <a:endParaRPr lang="en-US" sz="2400" dirty="0"/>
                        </a:p>
                      </a:txBody>
                      <a:tcPr/>
                    </a:tc>
                    <a:extLst>
                      <a:ext uri="{0D108BD9-81ED-4DB2-BD59-A6C34878D82A}">
                        <a16:rowId xmlns:a16="http://schemas.microsoft.com/office/drawing/2014/main" val="2402667690"/>
                      </a:ext>
                    </a:extLst>
                  </a:tr>
                  <a:tr h="367553">
                    <a:tc>
                      <a:txBody>
                        <a:bodyPr/>
                        <a:lstStyle/>
                        <a:p>
                          <a:r>
                            <a:rPr lang="en-CA" sz="2400" dirty="0"/>
                            <a:t>Invertebrates</a:t>
                          </a:r>
                          <a:endParaRPr lang="en-US" sz="2400" dirty="0"/>
                        </a:p>
                      </a:txBody>
                      <a:tcPr/>
                    </a:tc>
                    <a:tc>
                      <a:txBody>
                        <a:bodyPr/>
                        <a:lstStyle/>
                        <a:p>
                          <a:pPr algn="r"/>
                          <a14:m>
                            <m:oMathPara xmlns:m="http://schemas.openxmlformats.org/officeDocument/2006/math">
                              <m:oMathParaPr>
                                <m:jc m:val="center"/>
                              </m:oMathParaPr>
                              <m:oMath xmlns:m="http://schemas.openxmlformats.org/officeDocument/2006/math">
                                <m:r>
                                  <a:rPr lang="en-US" sz="2400" smtClean="0">
                                    <a:latin typeface="Cambria Math" panose="02040503050406030204" pitchFamily="18" charset="0"/>
                                  </a:rPr>
                                  <m:t>0.314</m:t>
                                </m:r>
                                <m:sSup>
                                  <m:sSupPr>
                                    <m:ctrlPr>
                                      <a:rPr lang="en-CA" sz="2400" i="1">
                                        <a:latin typeface="Cambria Math" panose="02040503050406030204" pitchFamily="18" charset="0"/>
                                      </a:rPr>
                                    </m:ctrlPr>
                                  </m:sSupPr>
                                  <m:e>
                                    <m:r>
                                      <a:rPr lang="en-US" sz="2400">
                                        <a:latin typeface="Cambria Math" panose="02040503050406030204" pitchFamily="18" charset="0"/>
                                      </a:rPr>
                                      <m:t>𝑀</m:t>
                                    </m:r>
                                  </m:e>
                                  <m:sup>
                                    <m:r>
                                      <a:rPr lang="en-US" sz="2400">
                                        <a:latin typeface="Cambria Math" panose="02040503050406030204" pitchFamily="18" charset="0"/>
                                      </a:rPr>
                                      <m:t>−0.15</m:t>
                                    </m:r>
                                  </m:sup>
                                </m:sSup>
                              </m:oMath>
                            </m:oMathPara>
                          </a14:m>
                          <a:endParaRPr lang="en-US" sz="2400" dirty="0"/>
                        </a:p>
                      </a:txBody>
                      <a:tcPr/>
                    </a:tc>
                    <a:extLst>
                      <a:ext uri="{0D108BD9-81ED-4DB2-BD59-A6C34878D82A}">
                        <a16:rowId xmlns:a16="http://schemas.microsoft.com/office/drawing/2014/main" val="3873437747"/>
                      </a:ext>
                    </a:extLst>
                  </a:tr>
                  <a:tr h="364264">
                    <a:tc>
                      <a:txBody>
                        <a:bodyPr/>
                        <a:lstStyle/>
                        <a:p>
                          <a:r>
                            <a:rPr lang="en-CA" sz="2400" dirty="0"/>
                            <a:t>Fish</a:t>
                          </a:r>
                          <a:endParaRPr lang="en-US" sz="2400" dirty="0"/>
                        </a:p>
                      </a:txBody>
                      <a:tcPr/>
                    </a:tc>
                    <a:tc>
                      <a:txBody>
                        <a:bodyPr/>
                        <a:lstStyle/>
                        <a:p>
                          <a:pPr algn="r"/>
                          <a14:m>
                            <m:oMathPara xmlns:m="http://schemas.openxmlformats.org/officeDocument/2006/math">
                              <m:oMathParaPr>
                                <m:jc m:val="center"/>
                              </m:oMathParaPr>
                              <m:oMath xmlns:m="http://schemas.openxmlformats.org/officeDocument/2006/math">
                                <m:r>
                                  <a:rPr lang="en-US" sz="2400" smtClean="0">
                                    <a:latin typeface="Cambria Math" panose="02040503050406030204" pitchFamily="18" charset="0"/>
                                  </a:rPr>
                                  <m:t>0.88</m:t>
                                </m:r>
                                <m:sSup>
                                  <m:sSupPr>
                                    <m:ctrlPr>
                                      <a:rPr lang="en-CA" sz="2400" i="1">
                                        <a:latin typeface="Cambria Math" panose="02040503050406030204" pitchFamily="18" charset="0"/>
                                      </a:rPr>
                                    </m:ctrlPr>
                                  </m:sSupPr>
                                  <m:e>
                                    <m:r>
                                      <a:rPr lang="en-US" sz="2400">
                                        <a:latin typeface="Cambria Math" panose="02040503050406030204" pitchFamily="18" charset="0"/>
                                      </a:rPr>
                                      <m:t>𝑀</m:t>
                                    </m:r>
                                  </m:e>
                                  <m:sup>
                                    <m:r>
                                      <a:rPr lang="en-US" sz="2400">
                                        <a:latin typeface="Cambria Math" panose="02040503050406030204" pitchFamily="18" charset="0"/>
                                      </a:rPr>
                                      <m:t>−0.11</m:t>
                                    </m:r>
                                  </m:sup>
                                </m:sSup>
                              </m:oMath>
                            </m:oMathPara>
                          </a14:m>
                          <a:endParaRPr lang="en-US" sz="2400" dirty="0"/>
                        </a:p>
                      </a:txBody>
                      <a:tcPr/>
                    </a:tc>
                    <a:extLst>
                      <a:ext uri="{0D108BD9-81ED-4DB2-BD59-A6C34878D82A}">
                        <a16:rowId xmlns:a16="http://schemas.microsoft.com/office/drawing/2014/main" val="3978131072"/>
                      </a:ext>
                    </a:extLst>
                  </a:tr>
                </a:tbl>
              </a:graphicData>
            </a:graphic>
          </p:graphicFrame>
        </mc:Choice>
        <mc:Fallback xmlns="">
          <p:graphicFrame>
            <p:nvGraphicFramePr>
              <p:cNvPr id="4" name="Table 3">
                <a:extLst>
                  <a:ext uri="{FF2B5EF4-FFF2-40B4-BE49-F238E27FC236}">
                    <a16:creationId xmlns:a16="http://schemas.microsoft.com/office/drawing/2014/main" id="{D0F54E2A-4681-CD40-B9A4-3F645180003B}"/>
                  </a:ext>
                </a:extLst>
              </p:cNvPr>
              <p:cNvGraphicFramePr>
                <a:graphicFrameLocks noGrp="1"/>
              </p:cNvGraphicFramePr>
              <p:nvPr>
                <p:extLst>
                  <p:ext uri="{D42A27DB-BD31-4B8C-83A1-F6EECF244321}">
                    <p14:modId xmlns:p14="http://schemas.microsoft.com/office/powerpoint/2010/main" val="1250887378"/>
                  </p:ext>
                </p:extLst>
              </p:nvPr>
            </p:nvGraphicFramePr>
            <p:xfrm>
              <a:off x="838201" y="1690691"/>
              <a:ext cx="5132300" cy="2198688"/>
            </p:xfrm>
            <a:graphic>
              <a:graphicData uri="http://schemas.openxmlformats.org/drawingml/2006/table">
                <a:tbl>
                  <a:tblPr firstRow="1" bandRow="1">
                    <a:tableStyleId>{93296810-A885-4BE3-A3E7-6D5BEEA58F35}</a:tableStyleId>
                  </a:tblPr>
                  <a:tblGrid>
                    <a:gridCol w="1938402">
                      <a:extLst>
                        <a:ext uri="{9D8B030D-6E8A-4147-A177-3AD203B41FA5}">
                          <a16:colId xmlns:a16="http://schemas.microsoft.com/office/drawing/2014/main" val="1227474750"/>
                        </a:ext>
                      </a:extLst>
                    </a:gridCol>
                    <a:gridCol w="3193898">
                      <a:extLst>
                        <a:ext uri="{9D8B030D-6E8A-4147-A177-3AD203B41FA5}">
                          <a16:colId xmlns:a16="http://schemas.microsoft.com/office/drawing/2014/main" val="611955321"/>
                        </a:ext>
                      </a:extLst>
                    </a:gridCol>
                  </a:tblGrid>
                  <a:tr h="822960">
                    <a:tc>
                      <a:txBody>
                        <a:bodyPr/>
                        <a:lstStyle/>
                        <a:p>
                          <a:r>
                            <a:rPr lang="en-CA" sz="2400" dirty="0"/>
                            <a:t>Organism</a:t>
                          </a:r>
                          <a:endParaRPr lang="en-US" sz="2400" dirty="0"/>
                        </a:p>
                      </a:txBody>
                      <a:tcPr/>
                    </a:tc>
                    <a:tc>
                      <a:txBody>
                        <a:bodyPr/>
                        <a:lstStyle/>
                        <a:p>
                          <a:r>
                            <a:rPr lang="en-CA" sz="2400" dirty="0"/>
                            <a:t>Metabolic rate per </a:t>
                          </a:r>
                        </a:p>
                        <a:p>
                          <a:r>
                            <a:rPr lang="en-CA" sz="2400" dirty="0"/>
                            <a:t>unit body weight (M)</a:t>
                          </a:r>
                          <a:endParaRPr lang="en-US" sz="2400" dirty="0"/>
                        </a:p>
                      </a:txBody>
                      <a:tcPr/>
                    </a:tc>
                    <a:extLst>
                      <a:ext uri="{0D108BD9-81ED-4DB2-BD59-A6C34878D82A}">
                        <a16:rowId xmlns:a16="http://schemas.microsoft.com/office/drawing/2014/main" val="923845091"/>
                      </a:ext>
                    </a:extLst>
                  </a:tr>
                  <a:tr h="457200">
                    <a:tc>
                      <a:txBody>
                        <a:bodyPr/>
                        <a:lstStyle/>
                        <a:p>
                          <a:r>
                            <a:rPr lang="en-CA" sz="2400" dirty="0"/>
                            <a:t>Autotrophs</a:t>
                          </a:r>
                          <a:endParaRPr lang="en-US" sz="2400" dirty="0"/>
                        </a:p>
                      </a:txBody>
                      <a:tcPr/>
                    </a:tc>
                    <a:tc>
                      <a:txBody>
                        <a:bodyPr/>
                        <a:lstStyle/>
                        <a:p>
                          <a:pPr algn="ctr"/>
                          <a:r>
                            <a:rPr lang="en-CA" sz="2400" dirty="0"/>
                            <a:t>0</a:t>
                          </a:r>
                          <a:endParaRPr lang="en-US" sz="2400" dirty="0"/>
                        </a:p>
                      </a:txBody>
                      <a:tcPr/>
                    </a:tc>
                    <a:extLst>
                      <a:ext uri="{0D108BD9-81ED-4DB2-BD59-A6C34878D82A}">
                        <a16:rowId xmlns:a16="http://schemas.microsoft.com/office/drawing/2014/main" val="2402667690"/>
                      </a:ext>
                    </a:extLst>
                  </a:tr>
                  <a:tr h="461328">
                    <a:tc>
                      <a:txBody>
                        <a:bodyPr/>
                        <a:lstStyle/>
                        <a:p>
                          <a:r>
                            <a:rPr lang="en-CA" sz="2400" dirty="0"/>
                            <a:t>Invertebrates</a:t>
                          </a:r>
                          <a:endParaRPr lang="en-US" sz="2400" dirty="0"/>
                        </a:p>
                      </a:txBody>
                      <a:tcPr/>
                    </a:tc>
                    <a:tc>
                      <a:txBody>
                        <a:bodyPr/>
                        <a:lstStyle/>
                        <a:p>
                          <a:endParaRPr lang="en-US"/>
                        </a:p>
                      </a:txBody>
                      <a:tcPr>
                        <a:blipFill>
                          <a:blip r:embed="rId3"/>
                          <a:stretch>
                            <a:fillRect l="-61111" t="-283784" r="-397" b="-121622"/>
                          </a:stretch>
                        </a:blipFill>
                      </a:tcPr>
                    </a:tc>
                    <a:extLst>
                      <a:ext uri="{0D108BD9-81ED-4DB2-BD59-A6C34878D82A}">
                        <a16:rowId xmlns:a16="http://schemas.microsoft.com/office/drawing/2014/main" val="3873437747"/>
                      </a:ext>
                    </a:extLst>
                  </a:tr>
                  <a:tr h="457200">
                    <a:tc>
                      <a:txBody>
                        <a:bodyPr/>
                        <a:lstStyle/>
                        <a:p>
                          <a:r>
                            <a:rPr lang="en-CA" sz="2400" dirty="0"/>
                            <a:t>Fish</a:t>
                          </a:r>
                          <a:endParaRPr lang="en-US" sz="2400" dirty="0"/>
                        </a:p>
                      </a:txBody>
                      <a:tcPr/>
                    </a:tc>
                    <a:tc>
                      <a:txBody>
                        <a:bodyPr/>
                        <a:lstStyle/>
                        <a:p>
                          <a:endParaRPr lang="en-US"/>
                        </a:p>
                      </a:txBody>
                      <a:tcPr>
                        <a:blipFill>
                          <a:blip r:embed="rId3"/>
                          <a:stretch>
                            <a:fillRect l="-61111" t="-394444" r="-397" b="-25000"/>
                          </a:stretch>
                        </a:blipFill>
                      </a:tcPr>
                    </a:tc>
                    <a:extLst>
                      <a:ext uri="{0D108BD9-81ED-4DB2-BD59-A6C34878D82A}">
                        <a16:rowId xmlns:a16="http://schemas.microsoft.com/office/drawing/2014/main" val="3978131072"/>
                      </a:ext>
                    </a:extLst>
                  </a:tr>
                </a:tbl>
              </a:graphicData>
            </a:graphic>
          </p:graphicFrame>
        </mc:Fallback>
      </mc:AlternateContent>
      <p:sp>
        <p:nvSpPr>
          <p:cNvPr id="3" name="Slide Number Placeholder 2">
            <a:extLst>
              <a:ext uri="{FF2B5EF4-FFF2-40B4-BE49-F238E27FC236}">
                <a16:creationId xmlns:a16="http://schemas.microsoft.com/office/drawing/2014/main" id="{0550AACB-A90A-2148-9824-7CBA67E1B0B0}"/>
              </a:ext>
            </a:extLst>
          </p:cNvPr>
          <p:cNvSpPr>
            <a:spLocks noGrp="1"/>
          </p:cNvSpPr>
          <p:nvPr>
            <p:ph type="sldNum" sz="quarter" idx="12"/>
          </p:nvPr>
        </p:nvSpPr>
        <p:spPr/>
        <p:txBody>
          <a:bodyPr/>
          <a:lstStyle/>
          <a:p>
            <a:fld id="{C5DA7052-C423-4619-94C5-7675C9C0BF33}" type="slidenum">
              <a:rPr lang="en-CA" smtClean="0"/>
              <a:pPr/>
              <a:t>21</a:t>
            </a:fld>
            <a:endParaRPr lang="en-CA" dirty="0"/>
          </a:p>
        </p:txBody>
      </p:sp>
      <p:sp>
        <p:nvSpPr>
          <p:cNvPr id="8" name="Content Placeholder 2">
            <a:extLst>
              <a:ext uri="{FF2B5EF4-FFF2-40B4-BE49-F238E27FC236}">
                <a16:creationId xmlns:a16="http://schemas.microsoft.com/office/drawing/2014/main" id="{AA0424A4-FD8E-B547-968B-9A47EBA65DF2}"/>
              </a:ext>
            </a:extLst>
          </p:cNvPr>
          <p:cNvSpPr>
            <a:spLocks noGrp="1"/>
          </p:cNvSpPr>
          <p:nvPr>
            <p:ph idx="1"/>
          </p:nvPr>
        </p:nvSpPr>
        <p:spPr>
          <a:xfrm>
            <a:off x="838199" y="4368772"/>
            <a:ext cx="4684059" cy="1908042"/>
          </a:xfrm>
        </p:spPr>
        <p:txBody>
          <a:bodyPr>
            <a:normAutofit/>
          </a:bodyPr>
          <a:lstStyle/>
          <a:p>
            <a:r>
              <a:rPr lang="en-CA" dirty="0"/>
              <a:t>Larger species have lower metabolic rates per unit mass: they are more efficient</a:t>
            </a:r>
            <a:endParaRPr lang="en-CA" sz="2000" dirty="0"/>
          </a:p>
        </p:txBody>
      </p:sp>
      <p:pic>
        <p:nvPicPr>
          <p:cNvPr id="9" name="Picture 8">
            <a:extLst>
              <a:ext uri="{FF2B5EF4-FFF2-40B4-BE49-F238E27FC236}">
                <a16:creationId xmlns:a16="http://schemas.microsoft.com/office/drawing/2014/main" id="{A94B2FC9-01DC-3C4C-BFE5-03F2EC3833B5}"/>
              </a:ext>
            </a:extLst>
          </p:cNvPr>
          <p:cNvPicPr>
            <a:picLocks noChangeAspect="1"/>
          </p:cNvPicPr>
          <p:nvPr/>
        </p:nvPicPr>
        <p:blipFill>
          <a:blip r:embed="rId4"/>
          <a:stretch>
            <a:fillRect/>
          </a:stretch>
        </p:blipFill>
        <p:spPr>
          <a:xfrm>
            <a:off x="6279051" y="1182700"/>
            <a:ext cx="6049042" cy="4536781"/>
          </a:xfrm>
          <a:prstGeom prst="rect">
            <a:avLst/>
          </a:prstGeom>
        </p:spPr>
      </p:pic>
      <p:sp>
        <p:nvSpPr>
          <p:cNvPr id="10" name="TextBox 9">
            <a:extLst>
              <a:ext uri="{FF2B5EF4-FFF2-40B4-BE49-F238E27FC236}">
                <a16:creationId xmlns:a16="http://schemas.microsoft.com/office/drawing/2014/main" id="{8081E194-EB5E-EB45-976B-1609DD592500}"/>
              </a:ext>
            </a:extLst>
          </p:cNvPr>
          <p:cNvSpPr txBox="1"/>
          <p:nvPr/>
        </p:nvSpPr>
        <p:spPr>
          <a:xfrm>
            <a:off x="8834426" y="5534815"/>
            <a:ext cx="1772280" cy="369332"/>
          </a:xfrm>
          <a:prstGeom prst="rect">
            <a:avLst/>
          </a:prstGeom>
          <a:noFill/>
        </p:spPr>
        <p:txBody>
          <a:bodyPr wrap="none" rtlCol="0">
            <a:spAutoFit/>
          </a:bodyPr>
          <a:lstStyle/>
          <a:p>
            <a:r>
              <a:rPr lang="en-CA" dirty="0"/>
              <a:t>Body Weight (M)</a:t>
            </a:r>
            <a:endParaRPr lang="en-US" dirty="0"/>
          </a:p>
        </p:txBody>
      </p:sp>
      <p:sp>
        <p:nvSpPr>
          <p:cNvPr id="12" name="TextBox 11">
            <a:extLst>
              <a:ext uri="{FF2B5EF4-FFF2-40B4-BE49-F238E27FC236}">
                <a16:creationId xmlns:a16="http://schemas.microsoft.com/office/drawing/2014/main" id="{A45CF41F-4ECC-5648-87C7-A68A8FC33F19}"/>
              </a:ext>
            </a:extLst>
          </p:cNvPr>
          <p:cNvSpPr txBox="1"/>
          <p:nvPr/>
        </p:nvSpPr>
        <p:spPr>
          <a:xfrm rot="16200000">
            <a:off x="4631121" y="3306732"/>
            <a:ext cx="3478388" cy="369332"/>
          </a:xfrm>
          <a:prstGeom prst="rect">
            <a:avLst/>
          </a:prstGeom>
          <a:noFill/>
        </p:spPr>
        <p:txBody>
          <a:bodyPr wrap="none" rtlCol="0">
            <a:spAutoFit/>
          </a:bodyPr>
          <a:lstStyle/>
          <a:p>
            <a:r>
              <a:rPr lang="en-CA" dirty="0"/>
              <a:t>Metabolic Rate for Entire Organism</a:t>
            </a:r>
            <a:endParaRPr lang="en-US" dirty="0"/>
          </a:p>
        </p:txBody>
      </p:sp>
    </p:spTree>
    <p:extLst>
      <p:ext uri="{BB962C8B-B14F-4D97-AF65-F5344CB8AC3E}">
        <p14:creationId xmlns:p14="http://schemas.microsoft.com/office/powerpoint/2010/main" val="121781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97" y="697174"/>
            <a:ext cx="3319158" cy="957532"/>
          </a:xfrm>
          <a:prstGeom prst="rect">
            <a:avLst/>
          </a:prstGeom>
        </p:spPr>
      </p:pic>
      <p:sp>
        <p:nvSpPr>
          <p:cNvPr id="2" name="Title 1"/>
          <p:cNvSpPr>
            <a:spLocks noGrp="1"/>
          </p:cNvSpPr>
          <p:nvPr>
            <p:ph type="title"/>
          </p:nvPr>
        </p:nvSpPr>
        <p:spPr/>
        <p:txBody>
          <a:bodyPr/>
          <a:lstStyle/>
          <a:p>
            <a:r>
              <a:rPr lang="en-CA" dirty="0"/>
              <a:t>Species Matrix</a:t>
            </a:r>
          </a:p>
        </p:txBody>
      </p:sp>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4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056" y="2637851"/>
            <a:ext cx="1580142" cy="42079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542" y="4076700"/>
            <a:ext cx="1017646" cy="330628"/>
          </a:xfrm>
          <a:prstGeom prst="rect">
            <a:avLst/>
          </a:prstGeom>
        </p:spPr>
      </p:pic>
      <p:cxnSp>
        <p:nvCxnSpPr>
          <p:cNvPr id="30" name="Curved Connector 29"/>
          <p:cNvCxnSpPr>
            <a:stCxn id="49" idx="2"/>
            <a:endCxn id="23" idx="2"/>
          </p:cNvCxnSpPr>
          <p:nvPr/>
        </p:nvCxnSpPr>
        <p:spPr>
          <a:xfrm rot="10800000" flipV="1">
            <a:off x="7319964" y="1935162"/>
            <a:ext cx="1652587" cy="2178307"/>
          </a:xfrm>
          <a:prstGeom prst="curvedConnector3">
            <a:avLst>
              <a:gd name="adj1" fmla="val 133079"/>
            </a:avLst>
          </a:prstGeom>
          <a:ln w="762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22" idx="2"/>
            <a:endCxn id="23" idx="2"/>
          </p:cNvCxnSpPr>
          <p:nvPr/>
        </p:nvCxnSpPr>
        <p:spPr>
          <a:xfrm rot="10800000" flipV="1">
            <a:off x="7319963" y="2973388"/>
            <a:ext cx="12700" cy="1140082"/>
          </a:xfrm>
          <a:prstGeom prst="curvedConnector3">
            <a:avLst>
              <a:gd name="adj1" fmla="val 1800000"/>
            </a:avLst>
          </a:prstGeom>
          <a:ln w="762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81455" y="1890215"/>
            <a:ext cx="2806797" cy="523220"/>
          </a:xfrm>
          <a:prstGeom prst="rect">
            <a:avLst/>
          </a:prstGeom>
          <a:noFill/>
        </p:spPr>
        <p:txBody>
          <a:bodyPr wrap="square" rtlCol="0">
            <a:spAutoFit/>
          </a:bodyPr>
          <a:lstStyle/>
          <a:p>
            <a:r>
              <a:rPr lang="en-CA" sz="2800" b="1" dirty="0">
                <a:solidFill>
                  <a:schemeClr val="accent1"/>
                </a:solidFill>
              </a:rPr>
              <a:t>Reproduction</a:t>
            </a:r>
          </a:p>
        </p:txBody>
      </p:sp>
      <p:sp>
        <p:nvSpPr>
          <p:cNvPr id="52" name="TextBox 51"/>
          <p:cNvSpPr txBox="1"/>
          <p:nvPr/>
        </p:nvSpPr>
        <p:spPr>
          <a:xfrm rot="19426396">
            <a:off x="7670482" y="2351288"/>
            <a:ext cx="1613868" cy="523220"/>
          </a:xfrm>
          <a:prstGeom prst="rect">
            <a:avLst/>
          </a:prstGeom>
          <a:noFill/>
        </p:spPr>
        <p:txBody>
          <a:bodyPr wrap="square" rtlCol="0">
            <a:spAutoFit/>
          </a:bodyPr>
          <a:lstStyle/>
          <a:p>
            <a:r>
              <a:rPr lang="en-CA" sz="2800" b="1" dirty="0">
                <a:solidFill>
                  <a:srgbClr val="00B050"/>
                </a:solidFill>
              </a:rPr>
              <a:t>Growth</a:t>
            </a:r>
          </a:p>
        </p:txBody>
      </p:sp>
      <p:sp>
        <p:nvSpPr>
          <p:cNvPr id="33" name="Content Placeholder 2">
            <a:extLst>
              <a:ext uri="{FF2B5EF4-FFF2-40B4-BE49-F238E27FC236}">
                <a16:creationId xmlns:a16="http://schemas.microsoft.com/office/drawing/2014/main" id="{ADCF491F-C983-D646-90F7-15E0D3CFBCC4}"/>
              </a:ext>
            </a:extLst>
          </p:cNvPr>
          <p:cNvSpPr>
            <a:spLocks noGrp="1"/>
          </p:cNvSpPr>
          <p:nvPr>
            <p:ph idx="1"/>
          </p:nvPr>
        </p:nvSpPr>
        <p:spPr>
          <a:xfrm>
            <a:off x="838200" y="1825625"/>
            <a:ext cx="4280357" cy="4351338"/>
          </a:xfrm>
        </p:spPr>
        <p:txBody>
          <a:bodyPr>
            <a:normAutofit/>
          </a:bodyPr>
          <a:lstStyle/>
          <a:p>
            <a:r>
              <a:rPr lang="en-CA" dirty="0"/>
              <a:t>Can easily add in new life stages</a:t>
            </a:r>
          </a:p>
          <a:p>
            <a:r>
              <a:rPr lang="en-CA" dirty="0"/>
              <a:t>We split up the fish nodes into new nodes</a:t>
            </a:r>
          </a:p>
        </p:txBody>
      </p:sp>
      <p:sp>
        <p:nvSpPr>
          <p:cNvPr id="3" name="Slide Number Placeholder 2">
            <a:extLst>
              <a:ext uri="{FF2B5EF4-FFF2-40B4-BE49-F238E27FC236}">
                <a16:creationId xmlns:a16="http://schemas.microsoft.com/office/drawing/2014/main" id="{E0DD996B-9AAC-9844-9250-F4B6C6DBDA00}"/>
              </a:ext>
            </a:extLst>
          </p:cNvPr>
          <p:cNvSpPr>
            <a:spLocks noGrp="1"/>
          </p:cNvSpPr>
          <p:nvPr>
            <p:ph type="sldNum" sz="quarter" idx="12"/>
          </p:nvPr>
        </p:nvSpPr>
        <p:spPr/>
        <p:txBody>
          <a:bodyPr/>
          <a:lstStyle/>
          <a:p>
            <a:fld id="{C5DA7052-C423-4619-94C5-7675C9C0BF33}" type="slidenum">
              <a:rPr lang="en-CA" smtClean="0"/>
              <a:pPr/>
              <a:t>22</a:t>
            </a:fld>
            <a:endParaRPr lang="en-CA" dirty="0"/>
          </a:p>
        </p:txBody>
      </p:sp>
      <p:sp>
        <p:nvSpPr>
          <p:cNvPr id="7" name="TextBox 6">
            <a:extLst>
              <a:ext uri="{FF2B5EF4-FFF2-40B4-BE49-F238E27FC236}">
                <a16:creationId xmlns:a16="http://schemas.microsoft.com/office/drawing/2014/main" id="{BBADDC3C-6738-2A47-9A2A-9FD5DA93F84C}"/>
              </a:ext>
            </a:extLst>
          </p:cNvPr>
          <p:cNvSpPr txBox="1"/>
          <p:nvPr/>
        </p:nvSpPr>
        <p:spPr>
          <a:xfrm>
            <a:off x="9111581" y="6609622"/>
            <a:ext cx="3090911" cy="215444"/>
          </a:xfrm>
          <a:prstGeom prst="rect">
            <a:avLst/>
          </a:prstGeom>
          <a:noFill/>
        </p:spPr>
        <p:txBody>
          <a:bodyPr wrap="none" rtlCol="0">
            <a:spAutoFit/>
          </a:bodyPr>
          <a:lstStyle/>
          <a:p>
            <a:r>
              <a:rPr lang="en-US" sz="800" dirty="0"/>
              <a:t>http://2collins.blogspot.com/2015/03/learning-about-life-</a:t>
            </a:r>
            <a:r>
              <a:rPr lang="en-US" sz="800" dirty="0" err="1"/>
              <a:t>cycles.html</a:t>
            </a:r>
            <a:endParaRPr lang="en-US" sz="800" dirty="0"/>
          </a:p>
        </p:txBody>
      </p:sp>
    </p:spTree>
    <p:extLst>
      <p:ext uri="{BB962C8B-B14F-4D97-AF65-F5344CB8AC3E}">
        <p14:creationId xmlns:p14="http://schemas.microsoft.com/office/powerpoint/2010/main" val="93728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Species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m:oMathPara>
                </a14:m>
                <a:endParaRPr lang="en-CA" dirty="0"/>
              </a:p>
              <a:p>
                <a:pPr marL="0" indent="0">
                  <a:buNone/>
                </a:pPr>
                <a:endParaRPr lang="en-CA"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52600" y="5915353"/>
            <a:ext cx="4210050" cy="523220"/>
          </a:xfrm>
          <a:prstGeom prst="rect">
            <a:avLst/>
          </a:prstGeom>
          <a:noFill/>
        </p:spPr>
        <p:txBody>
          <a:bodyPr wrap="square" rtlCol="0">
            <a:spAutoFit/>
          </a:bodyPr>
          <a:lstStyle/>
          <a:p>
            <a:pPr algn="ctr"/>
            <a:r>
              <a:rPr lang="en-CA" sz="2800" dirty="0"/>
              <a:t>Prey</a:t>
            </a:r>
          </a:p>
        </p:txBody>
      </p:sp>
      <p:sp>
        <p:nvSpPr>
          <p:cNvPr id="36" name="TextBox 35"/>
          <p:cNvSpPr txBox="1"/>
          <p:nvPr/>
        </p:nvSpPr>
        <p:spPr>
          <a:xfrm rot="16200000">
            <a:off x="-505946" y="3942884"/>
            <a:ext cx="3211512" cy="523220"/>
          </a:xfrm>
          <a:prstGeom prst="rect">
            <a:avLst/>
          </a:prstGeom>
          <a:noFill/>
        </p:spPr>
        <p:txBody>
          <a:bodyPr wrap="square" rtlCol="0">
            <a:spAutoFit/>
          </a:bodyPr>
          <a:lstStyle/>
          <a:p>
            <a:pPr algn="ctr"/>
            <a:r>
              <a:rPr lang="en-CA" sz="2800" dirty="0"/>
              <a:t>Predators</a:t>
            </a:r>
          </a:p>
        </p:txBody>
      </p: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4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7" name="Slide Number Placeholder 6">
            <a:extLst>
              <a:ext uri="{FF2B5EF4-FFF2-40B4-BE49-F238E27FC236}">
                <a16:creationId xmlns:a16="http://schemas.microsoft.com/office/drawing/2014/main" id="{37A179AF-8467-1D44-A1B0-893C55F52846}"/>
              </a:ext>
            </a:extLst>
          </p:cNvPr>
          <p:cNvSpPr>
            <a:spLocks noGrp="1"/>
          </p:cNvSpPr>
          <p:nvPr>
            <p:ph type="sldNum" sz="quarter" idx="12"/>
          </p:nvPr>
        </p:nvSpPr>
        <p:spPr/>
        <p:txBody>
          <a:bodyPr/>
          <a:lstStyle/>
          <a:p>
            <a:fld id="{C5DA7052-C423-4619-94C5-7675C9C0BF33}" type="slidenum">
              <a:rPr lang="en-CA" smtClean="0"/>
              <a:pPr/>
              <a:t>23</a:t>
            </a:fld>
            <a:endParaRPr lang="en-CA" dirty="0"/>
          </a:p>
        </p:txBody>
      </p:sp>
    </p:spTree>
    <p:extLst>
      <p:ext uri="{BB962C8B-B14F-4D97-AF65-F5344CB8AC3E}">
        <p14:creationId xmlns:p14="http://schemas.microsoft.com/office/powerpoint/2010/main" val="3934600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Von </a:t>
            </a:r>
            <a:r>
              <a:rPr lang="en-CA" dirty="0" err="1"/>
              <a:t>Bertalanffy</a:t>
            </a:r>
            <a:r>
              <a:rPr lang="en-CA" dirty="0"/>
              <a:t>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648200" cy="4351338"/>
              </a:xfrm>
            </p:spPr>
            <p:txBody>
              <a:bodyPr/>
              <a:lstStyle/>
              <a:p>
                <a14:m>
                  <m:oMath xmlns:m="http://schemas.openxmlformats.org/officeDocument/2006/math">
                    <m:r>
                      <a:rPr lang="en-CA" i="1" smtClean="0">
                        <a:latin typeface="Cambria Math" panose="02040503050406030204" pitchFamily="18" charset="0"/>
                      </a:rPr>
                      <m:t>𝑊</m:t>
                    </m:r>
                    <m:r>
                      <a:rPr lang="en-CA" i="1" smtClean="0">
                        <a:latin typeface="Cambria Math" panose="02040503050406030204" pitchFamily="18" charset="0"/>
                      </a:rPr>
                      <m:t>(</m:t>
                    </m:r>
                    <m:r>
                      <a:rPr lang="en-CA" i="1" smtClean="0">
                        <a:latin typeface="Cambria Math" panose="02040503050406030204" pitchFamily="18" charset="0"/>
                      </a:rPr>
                      <m:t>𝑡</m:t>
                    </m:r>
                    <m:r>
                      <a:rPr lang="en-CA"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m:t>
                        </m:r>
                      </m:sub>
                    </m:sSub>
                    <m:r>
                      <a:rPr lang="en-CA" i="1">
                        <a:latin typeface="Cambria Math" panose="02040503050406030204" pitchFamily="18" charset="0"/>
                      </a:rPr>
                      <m:t>(1−</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rPr>
                          <m:t>𝑘</m:t>
                        </m:r>
                        <m:d>
                          <m:dPr>
                            <m:ctrlPr>
                              <a:rPr lang="en-CA" i="1">
                                <a:latin typeface="Cambria Math" panose="02040503050406030204" pitchFamily="18" charset="0"/>
                              </a:rPr>
                            </m:ctrlPr>
                          </m:dPr>
                          <m:e>
                            <m:r>
                              <a:rPr lang="en-CA" i="1">
                                <a:latin typeface="Cambria Math" panose="02040503050406030204" pitchFamily="18" charset="0"/>
                              </a:rPr>
                              <m:t>𝑡</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𝑡</m:t>
                                </m:r>
                              </m:e>
                              <m:sub>
                                <m:r>
                                  <a:rPr lang="en-CA" i="1">
                                    <a:latin typeface="Cambria Math" panose="02040503050406030204" pitchFamily="18" charset="0"/>
                                  </a:rPr>
                                  <m:t>0</m:t>
                                </m:r>
                              </m:sub>
                            </m:sSub>
                          </m:e>
                        </m:d>
                      </m:sup>
                    </m:sSup>
                    <m:sSup>
                      <m:sSupPr>
                        <m:ctrlPr>
                          <a:rPr lang="en-CA" i="1">
                            <a:latin typeface="Cambria Math" panose="02040503050406030204" pitchFamily="18" charset="0"/>
                          </a:rPr>
                        </m:ctrlPr>
                      </m:sSupPr>
                      <m:e>
                        <m:r>
                          <a:rPr lang="en-CA" i="1">
                            <a:latin typeface="Cambria Math" panose="02040503050406030204" pitchFamily="18" charset="0"/>
                          </a:rPr>
                          <m:t>)</m:t>
                        </m:r>
                      </m:e>
                      <m:sup>
                        <m:r>
                          <a:rPr lang="en-CA" i="1">
                            <a:latin typeface="Cambria Math" panose="02040503050406030204" pitchFamily="18" charset="0"/>
                          </a:rPr>
                          <m:t>3</m:t>
                        </m:r>
                      </m:sup>
                    </m:sSup>
                  </m:oMath>
                </a14:m>
                <a:endParaRPr lang="en-CA" dirty="0"/>
              </a:p>
              <a:p>
                <a:r>
                  <a:rPr lang="en-CA" dirty="0"/>
                  <a:t>Same equation, but for weight instead of length</a:t>
                </a:r>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648200" cy="4351338"/>
              </a:xfrm>
              <a:blipFill rotWithShape="0">
                <a:blip r:embed="rId3"/>
                <a:stretch>
                  <a:fillRect l="-2362"/>
                </a:stretch>
              </a:blipFill>
            </p:spPr>
            <p:txBody>
              <a:bodyPr/>
              <a:lstStyle/>
              <a:p>
                <a:r>
                  <a:rPr lang="en-CA">
                    <a:noFill/>
                  </a:rPr>
                  <a:t> </a:t>
                </a:r>
              </a:p>
            </p:txBody>
          </p:sp>
        </mc:Fallback>
      </mc:AlternateContent>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731" y="1825625"/>
            <a:ext cx="6524269" cy="3954780"/>
          </a:xfrm>
          <a:prstGeom prst="rect">
            <a:avLst/>
          </a:prstGeom>
        </p:spPr>
      </p:pic>
      <p:pic>
        <p:nvPicPr>
          <p:cNvPr id="5" name="Picture 4"/>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246318" y="5780405"/>
            <a:ext cx="5765837" cy="1077595"/>
          </a:xfrm>
          <a:prstGeom prst="rect">
            <a:avLst/>
          </a:prstGeom>
        </p:spPr>
      </p:pic>
      <p:sp>
        <p:nvSpPr>
          <p:cNvPr id="7" name="TextBox 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5122" name="Picture 2" descr="http://www.fao.org/docrep/w5449e/w5449egq.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71" y="3247276"/>
            <a:ext cx="4115107" cy="33934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9F0802-799C-8F49-9A69-BAF65A9D18FD}"/>
              </a:ext>
            </a:extLst>
          </p:cNvPr>
          <p:cNvSpPr txBox="1"/>
          <p:nvPr/>
        </p:nvSpPr>
        <p:spPr>
          <a:xfrm>
            <a:off x="9787174" y="5833790"/>
            <a:ext cx="2404826" cy="215444"/>
          </a:xfrm>
          <a:prstGeom prst="rect">
            <a:avLst/>
          </a:prstGeom>
          <a:noFill/>
        </p:spPr>
        <p:txBody>
          <a:bodyPr wrap="none" rtlCol="0">
            <a:spAutoFit/>
          </a:bodyPr>
          <a:lstStyle/>
          <a:p>
            <a:r>
              <a:rPr lang="en-US" sz="800" dirty="0"/>
              <a:t>http://</a:t>
            </a:r>
            <a:r>
              <a:rPr lang="en-US" sz="800" dirty="0" err="1"/>
              <a:t>www.fao.org</a:t>
            </a:r>
            <a:r>
              <a:rPr lang="en-US" sz="800" dirty="0"/>
              <a:t>/</a:t>
            </a:r>
            <a:r>
              <a:rPr lang="en-US" sz="800" dirty="0" err="1"/>
              <a:t>docrep</a:t>
            </a:r>
            <a:r>
              <a:rPr lang="en-US" sz="800" dirty="0"/>
              <a:t>/W5449e/w5449e05.htm</a:t>
            </a:r>
          </a:p>
        </p:txBody>
      </p:sp>
      <p:sp>
        <p:nvSpPr>
          <p:cNvPr id="8" name="Slide Number Placeholder 7">
            <a:extLst>
              <a:ext uri="{FF2B5EF4-FFF2-40B4-BE49-F238E27FC236}">
                <a16:creationId xmlns:a16="http://schemas.microsoft.com/office/drawing/2014/main" id="{8C71D8BE-3F25-FD49-86FD-2B88340B6A31}"/>
              </a:ext>
            </a:extLst>
          </p:cNvPr>
          <p:cNvSpPr>
            <a:spLocks noGrp="1"/>
          </p:cNvSpPr>
          <p:nvPr>
            <p:ph type="sldNum" sz="quarter" idx="12"/>
          </p:nvPr>
        </p:nvSpPr>
        <p:spPr/>
        <p:txBody>
          <a:bodyPr/>
          <a:lstStyle/>
          <a:p>
            <a:fld id="{C5DA7052-C423-4619-94C5-7675C9C0BF33}" type="slidenum">
              <a:rPr lang="en-CA" smtClean="0"/>
              <a:pPr/>
              <a:t>24</a:t>
            </a:fld>
            <a:endParaRPr lang="en-CA" dirty="0"/>
          </a:p>
        </p:txBody>
      </p:sp>
    </p:spTree>
    <p:extLst>
      <p:ext uri="{BB962C8B-B14F-4D97-AF65-F5344CB8AC3E}">
        <p14:creationId xmlns:p14="http://schemas.microsoft.com/office/powerpoint/2010/main" val="1942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8" name="Slide Number Placeholder 7">
            <a:extLst>
              <a:ext uri="{FF2B5EF4-FFF2-40B4-BE49-F238E27FC236}">
                <a16:creationId xmlns:a16="http://schemas.microsoft.com/office/drawing/2014/main" id="{8C71D8BE-3F25-FD49-86FD-2B88340B6A31}"/>
              </a:ext>
            </a:extLst>
          </p:cNvPr>
          <p:cNvSpPr>
            <a:spLocks noGrp="1"/>
          </p:cNvSpPr>
          <p:nvPr>
            <p:ph type="sldNum" sz="quarter" idx="12"/>
          </p:nvPr>
        </p:nvSpPr>
        <p:spPr/>
        <p:txBody>
          <a:bodyPr/>
          <a:lstStyle/>
          <a:p>
            <a:fld id="{C5DA7052-C423-4619-94C5-7675C9C0BF33}" type="slidenum">
              <a:rPr lang="en-CA" smtClean="0"/>
              <a:pPr/>
              <a:t>25</a:t>
            </a:fld>
            <a:endParaRPr lang="en-CA" dirty="0"/>
          </a:p>
        </p:txBody>
      </p:sp>
      <p:grpSp>
        <p:nvGrpSpPr>
          <p:cNvPr id="14" name="Group 13">
            <a:extLst>
              <a:ext uri="{FF2B5EF4-FFF2-40B4-BE49-F238E27FC236}">
                <a16:creationId xmlns:a16="http://schemas.microsoft.com/office/drawing/2014/main" id="{2F6A853A-6BA2-F642-B2E6-E5825FA0F356}"/>
              </a:ext>
            </a:extLst>
          </p:cNvPr>
          <p:cNvGrpSpPr/>
          <p:nvPr/>
        </p:nvGrpSpPr>
        <p:grpSpPr>
          <a:xfrm>
            <a:off x="1265930" y="4156270"/>
            <a:ext cx="9383812" cy="1501350"/>
            <a:chOff x="1056904" y="1858076"/>
            <a:chExt cx="5710933" cy="913713"/>
          </a:xfrm>
        </p:grpSpPr>
        <p:sp>
          <p:nvSpPr>
            <p:cNvPr id="15" name="Oval 14">
              <a:extLst>
                <a:ext uri="{FF2B5EF4-FFF2-40B4-BE49-F238E27FC236}">
                  <a16:creationId xmlns:a16="http://schemas.microsoft.com/office/drawing/2014/main" id="{15F87D37-B5B2-9B45-B780-80AB004A3D43}"/>
                </a:ext>
              </a:extLst>
            </p:cNvPr>
            <p:cNvSpPr/>
            <p:nvPr/>
          </p:nvSpPr>
          <p:spPr>
            <a:xfrm>
              <a:off x="105690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16" name="Oval 15">
              <a:extLst>
                <a:ext uri="{FF2B5EF4-FFF2-40B4-BE49-F238E27FC236}">
                  <a16:creationId xmlns:a16="http://schemas.microsoft.com/office/drawing/2014/main" id="{8035B680-453E-1A40-8A73-51080C5B96D0}"/>
                </a:ext>
              </a:extLst>
            </p:cNvPr>
            <p:cNvSpPr/>
            <p:nvPr/>
          </p:nvSpPr>
          <p:spPr>
            <a:xfrm>
              <a:off x="265809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17" name="Oval 16">
              <a:extLst>
                <a:ext uri="{FF2B5EF4-FFF2-40B4-BE49-F238E27FC236}">
                  <a16:creationId xmlns:a16="http://schemas.microsoft.com/office/drawing/2014/main" id="{317C3B0C-7BDF-AF43-94C3-C94B431E96A0}"/>
                </a:ext>
              </a:extLst>
            </p:cNvPr>
            <p:cNvSpPr/>
            <p:nvPr/>
          </p:nvSpPr>
          <p:spPr>
            <a:xfrm>
              <a:off x="425928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18" name="Oval 17">
              <a:extLst>
                <a:ext uri="{FF2B5EF4-FFF2-40B4-BE49-F238E27FC236}">
                  <a16:creationId xmlns:a16="http://schemas.microsoft.com/office/drawing/2014/main" id="{1B868B3C-7D39-E943-83EC-E7313D14A5B3}"/>
                </a:ext>
              </a:extLst>
            </p:cNvPr>
            <p:cNvSpPr/>
            <p:nvPr/>
          </p:nvSpPr>
          <p:spPr>
            <a:xfrm>
              <a:off x="586047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cxnSp>
          <p:nvCxnSpPr>
            <p:cNvPr id="19" name="Straight Arrow Connector 18">
              <a:extLst>
                <a:ext uri="{FF2B5EF4-FFF2-40B4-BE49-F238E27FC236}">
                  <a16:creationId xmlns:a16="http://schemas.microsoft.com/office/drawing/2014/main" id="{937BE3AD-12A8-3542-9B8C-13FB11B2C185}"/>
                </a:ext>
              </a:extLst>
            </p:cNvPr>
            <p:cNvCxnSpPr>
              <a:stCxn id="18" idx="6"/>
              <a:endCxn id="19" idx="2"/>
            </p:cNvCxnSpPr>
            <p:nvPr/>
          </p:nvCxnSpPr>
          <p:spPr>
            <a:xfrm>
              <a:off x="196426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0B5FF13-BAD4-0643-B317-AF07A1635BF7}"/>
                </a:ext>
              </a:extLst>
            </p:cNvPr>
            <p:cNvCxnSpPr>
              <a:stCxn id="19" idx="6"/>
              <a:endCxn id="20" idx="2"/>
            </p:cNvCxnSpPr>
            <p:nvPr/>
          </p:nvCxnSpPr>
          <p:spPr>
            <a:xfrm>
              <a:off x="356545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234CA92-A87C-274A-A460-ED1C3DA0BBE9}"/>
                </a:ext>
              </a:extLst>
            </p:cNvPr>
            <p:cNvCxnSpPr>
              <a:stCxn id="20" idx="6"/>
              <a:endCxn id="21" idx="2"/>
            </p:cNvCxnSpPr>
            <p:nvPr/>
          </p:nvCxnSpPr>
          <p:spPr>
            <a:xfrm>
              <a:off x="516664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22" name="Curved Connector 21">
              <a:extLst>
                <a:ext uri="{FF2B5EF4-FFF2-40B4-BE49-F238E27FC236}">
                  <a16:creationId xmlns:a16="http://schemas.microsoft.com/office/drawing/2014/main" id="{74D43DC6-1362-B34B-AF7D-2781F0C20B94}"/>
                </a:ext>
              </a:extLst>
            </p:cNvPr>
            <p:cNvCxnSpPr>
              <a:stCxn id="21" idx="0"/>
              <a:endCxn id="18" idx="0"/>
            </p:cNvCxnSpPr>
            <p:nvPr/>
          </p:nvCxnSpPr>
          <p:spPr>
            <a:xfrm rot="16200000" flipV="1">
              <a:off x="3912371" y="-537359"/>
              <a:ext cx="12700" cy="4803570"/>
            </a:xfrm>
            <a:prstGeom prst="curvedConnector3">
              <a:avLst>
                <a:gd name="adj1" fmla="val 13000000"/>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52949609-93AF-C94D-921F-DEF07159E868}"/>
                </a:ext>
              </a:extLst>
            </p:cNvPr>
            <p:cNvCxnSpPr>
              <a:stCxn id="20" idx="0"/>
              <a:endCxn id="18" idx="0"/>
            </p:cNvCxnSpPr>
            <p:nvPr/>
          </p:nvCxnSpPr>
          <p:spPr>
            <a:xfrm rot="16200000" flipV="1">
              <a:off x="3111776" y="263236"/>
              <a:ext cx="12700" cy="3202380"/>
            </a:xfrm>
            <a:prstGeom prst="curvedConnector3">
              <a:avLst>
                <a:gd name="adj1" fmla="val 7400008"/>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5DE3ADC-4063-F441-B5A5-002C49F47132}"/>
                </a:ext>
              </a:extLst>
            </p:cNvPr>
            <p:cNvCxnSpPr>
              <a:stCxn id="19" idx="0"/>
              <a:endCxn id="18" idx="0"/>
            </p:cNvCxnSpPr>
            <p:nvPr/>
          </p:nvCxnSpPr>
          <p:spPr>
            <a:xfrm rot="16200000" flipV="1">
              <a:off x="2311181" y="1063831"/>
              <a:ext cx="12700" cy="1601190"/>
            </a:xfrm>
            <a:prstGeom prst="curvedConnector3">
              <a:avLst>
                <a:gd name="adj1" fmla="val 3933331"/>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F53110D4-C70B-F54C-AE69-1B4D2A8BB74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4080729" y="4634937"/>
            <a:ext cx="1123247" cy="484944"/>
          </a:xfrm>
          <a:prstGeom prst="rect">
            <a:avLst/>
          </a:prstGeom>
        </p:spPr>
      </p:pic>
      <p:pic>
        <p:nvPicPr>
          <p:cNvPr id="26" name="Picture 25">
            <a:extLst>
              <a:ext uri="{FF2B5EF4-FFF2-40B4-BE49-F238E27FC236}">
                <a16:creationId xmlns:a16="http://schemas.microsoft.com/office/drawing/2014/main" id="{4BC438ED-8998-5A44-9F7D-C777FBBFD76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6594807" y="4721043"/>
            <a:ext cx="1525293" cy="406192"/>
          </a:xfrm>
          <a:prstGeom prst="rect">
            <a:avLst/>
          </a:prstGeom>
        </p:spPr>
      </p:pic>
      <p:pic>
        <p:nvPicPr>
          <p:cNvPr id="27" name="Picture 26">
            <a:extLst>
              <a:ext uri="{FF2B5EF4-FFF2-40B4-BE49-F238E27FC236}">
                <a16:creationId xmlns:a16="http://schemas.microsoft.com/office/drawing/2014/main" id="{BC315E63-9CB3-1841-83EE-991A89F83EE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1530660" y="4751295"/>
            <a:ext cx="982323" cy="319151"/>
          </a:xfrm>
          <a:prstGeom prst="rect">
            <a:avLst/>
          </a:prstGeom>
        </p:spPr>
      </p:pic>
      <p:pic>
        <p:nvPicPr>
          <p:cNvPr id="28" name="Picture 27">
            <a:extLst>
              <a:ext uri="{FF2B5EF4-FFF2-40B4-BE49-F238E27FC236}">
                <a16:creationId xmlns:a16="http://schemas.microsoft.com/office/drawing/2014/main" id="{8960B89C-0E03-8E43-BAA7-4C43256104B7}"/>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9137410" y="4544935"/>
            <a:ext cx="2304955" cy="664948"/>
          </a:xfrm>
          <a:prstGeom prst="rect">
            <a:avLst/>
          </a:prstGeom>
        </p:spPr>
      </p:pic>
      <p:sp>
        <p:nvSpPr>
          <p:cNvPr id="29" name="TextBox 28">
            <a:extLst>
              <a:ext uri="{FF2B5EF4-FFF2-40B4-BE49-F238E27FC236}">
                <a16:creationId xmlns:a16="http://schemas.microsoft.com/office/drawing/2014/main" id="{522C965D-9AA0-0C4F-B385-CFD477281A11}"/>
              </a:ext>
            </a:extLst>
          </p:cNvPr>
          <p:cNvSpPr txBox="1"/>
          <p:nvPr/>
        </p:nvSpPr>
        <p:spPr>
          <a:xfrm>
            <a:off x="4513903" y="620849"/>
            <a:ext cx="4644923" cy="769441"/>
          </a:xfrm>
          <a:prstGeom prst="rect">
            <a:avLst/>
          </a:prstGeom>
          <a:noFill/>
        </p:spPr>
        <p:txBody>
          <a:bodyPr wrap="square" rtlCol="0">
            <a:spAutoFit/>
          </a:bodyPr>
          <a:lstStyle/>
          <a:p>
            <a:r>
              <a:rPr lang="en-CA" sz="4400" b="1" dirty="0">
                <a:solidFill>
                  <a:schemeClr val="accent1"/>
                </a:solidFill>
              </a:rPr>
              <a:t>Reproduction</a:t>
            </a:r>
          </a:p>
        </p:txBody>
      </p:sp>
      <p:sp>
        <p:nvSpPr>
          <p:cNvPr id="30" name="TextBox 29">
            <a:extLst>
              <a:ext uri="{FF2B5EF4-FFF2-40B4-BE49-F238E27FC236}">
                <a16:creationId xmlns:a16="http://schemas.microsoft.com/office/drawing/2014/main" id="{09811323-33A8-8241-8E7E-D5D3E2F277A9}"/>
              </a:ext>
            </a:extLst>
          </p:cNvPr>
          <p:cNvSpPr txBox="1"/>
          <p:nvPr/>
        </p:nvSpPr>
        <p:spPr>
          <a:xfrm>
            <a:off x="4961291" y="5679449"/>
            <a:ext cx="4644923" cy="769441"/>
          </a:xfrm>
          <a:prstGeom prst="rect">
            <a:avLst/>
          </a:prstGeom>
          <a:noFill/>
        </p:spPr>
        <p:txBody>
          <a:bodyPr wrap="square" rtlCol="0">
            <a:spAutoFit/>
          </a:bodyPr>
          <a:lstStyle/>
          <a:p>
            <a:r>
              <a:rPr lang="en-CA" sz="4400" b="1" dirty="0">
                <a:solidFill>
                  <a:srgbClr val="00B050"/>
                </a:solidFill>
              </a:rPr>
              <a:t>Growth</a:t>
            </a:r>
          </a:p>
        </p:txBody>
      </p:sp>
      <p:cxnSp>
        <p:nvCxnSpPr>
          <p:cNvPr id="31" name="Curved Connector 30">
            <a:extLst>
              <a:ext uri="{FF2B5EF4-FFF2-40B4-BE49-F238E27FC236}">
                <a16:creationId xmlns:a16="http://schemas.microsoft.com/office/drawing/2014/main" id="{94E12915-7FD7-8B40-A11A-84595EB9EE94}"/>
              </a:ext>
            </a:extLst>
          </p:cNvPr>
          <p:cNvCxnSpPr>
            <a:stCxn id="18" idx="0"/>
            <a:endCxn id="18" idx="2"/>
          </p:cNvCxnSpPr>
          <p:nvPr/>
        </p:nvCxnSpPr>
        <p:spPr>
          <a:xfrm rot="16200000" flipH="1" flipV="1">
            <a:off x="1265930" y="4166704"/>
            <a:ext cx="745458" cy="745458"/>
          </a:xfrm>
          <a:prstGeom prst="curvedConnector4">
            <a:avLst>
              <a:gd name="adj1" fmla="val -80990"/>
              <a:gd name="adj2" fmla="val 180989"/>
            </a:avLst>
          </a:prstGeom>
          <a:ln w="635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9137710-FCC1-B646-92C1-C33B6858140C}"/>
              </a:ext>
            </a:extLst>
          </p:cNvPr>
          <p:cNvSpPr txBox="1"/>
          <p:nvPr/>
        </p:nvSpPr>
        <p:spPr>
          <a:xfrm>
            <a:off x="9065896" y="6634699"/>
            <a:ext cx="3090911" cy="215444"/>
          </a:xfrm>
          <a:prstGeom prst="rect">
            <a:avLst/>
          </a:prstGeom>
          <a:noFill/>
        </p:spPr>
        <p:txBody>
          <a:bodyPr wrap="none" rtlCol="0">
            <a:spAutoFit/>
          </a:bodyPr>
          <a:lstStyle/>
          <a:p>
            <a:r>
              <a:rPr lang="en-US" sz="800" dirty="0"/>
              <a:t>http://2collins.blogspot.com/2015/03/learning-about-life-</a:t>
            </a:r>
            <a:r>
              <a:rPr lang="en-US" sz="800" dirty="0" err="1"/>
              <a:t>cycles.html</a:t>
            </a:r>
            <a:endParaRPr lang="en-US" sz="800" dirty="0"/>
          </a:p>
        </p:txBody>
      </p:sp>
    </p:spTree>
    <p:extLst>
      <p:ext uri="{BB962C8B-B14F-4D97-AF65-F5344CB8AC3E}">
        <p14:creationId xmlns:p14="http://schemas.microsoft.com/office/powerpoint/2010/main" val="161578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8" name="Slide Number Placeholder 7">
            <a:extLst>
              <a:ext uri="{FF2B5EF4-FFF2-40B4-BE49-F238E27FC236}">
                <a16:creationId xmlns:a16="http://schemas.microsoft.com/office/drawing/2014/main" id="{8C71D8BE-3F25-FD49-86FD-2B88340B6A31}"/>
              </a:ext>
            </a:extLst>
          </p:cNvPr>
          <p:cNvSpPr>
            <a:spLocks noGrp="1"/>
          </p:cNvSpPr>
          <p:nvPr>
            <p:ph type="sldNum" sz="quarter" idx="12"/>
          </p:nvPr>
        </p:nvSpPr>
        <p:spPr/>
        <p:txBody>
          <a:bodyPr/>
          <a:lstStyle/>
          <a:p>
            <a:fld id="{C5DA7052-C423-4619-94C5-7675C9C0BF33}" type="slidenum">
              <a:rPr lang="en-CA" smtClean="0"/>
              <a:pPr/>
              <a:t>26</a:t>
            </a:fld>
            <a:endParaRPr lang="en-CA" dirty="0"/>
          </a:p>
        </p:txBody>
      </p:sp>
      <p:sp>
        <p:nvSpPr>
          <p:cNvPr id="32" name="TextBox 31">
            <a:extLst>
              <a:ext uri="{FF2B5EF4-FFF2-40B4-BE49-F238E27FC236}">
                <a16:creationId xmlns:a16="http://schemas.microsoft.com/office/drawing/2014/main" id="{B9137710-FCC1-B646-92C1-C33B6858140C}"/>
              </a:ext>
            </a:extLst>
          </p:cNvPr>
          <p:cNvSpPr txBox="1"/>
          <p:nvPr/>
        </p:nvSpPr>
        <p:spPr>
          <a:xfrm>
            <a:off x="9065896" y="6634699"/>
            <a:ext cx="3090911" cy="215444"/>
          </a:xfrm>
          <a:prstGeom prst="rect">
            <a:avLst/>
          </a:prstGeom>
          <a:noFill/>
        </p:spPr>
        <p:txBody>
          <a:bodyPr wrap="none" rtlCol="0">
            <a:spAutoFit/>
          </a:bodyPr>
          <a:lstStyle/>
          <a:p>
            <a:r>
              <a:rPr lang="en-US" sz="800" dirty="0"/>
              <a:t>http://2collins.blogspot.com/2015/03/learning-about-life-</a:t>
            </a:r>
            <a:r>
              <a:rPr lang="en-US" sz="800" dirty="0" err="1"/>
              <a:t>cycles.html</a:t>
            </a:r>
            <a:endParaRPr lang="en-US" sz="800" dirty="0"/>
          </a:p>
        </p:txBody>
      </p:sp>
      <p:grpSp>
        <p:nvGrpSpPr>
          <p:cNvPr id="33" name="Group 32">
            <a:extLst>
              <a:ext uri="{FF2B5EF4-FFF2-40B4-BE49-F238E27FC236}">
                <a16:creationId xmlns:a16="http://schemas.microsoft.com/office/drawing/2014/main" id="{D5874BC7-F5FD-534C-A4EB-30C723A20D2F}"/>
              </a:ext>
            </a:extLst>
          </p:cNvPr>
          <p:cNvGrpSpPr/>
          <p:nvPr/>
        </p:nvGrpSpPr>
        <p:grpSpPr>
          <a:xfrm>
            <a:off x="1265930" y="4156270"/>
            <a:ext cx="9383812" cy="1501350"/>
            <a:chOff x="1056904" y="1858076"/>
            <a:chExt cx="5710933" cy="913713"/>
          </a:xfrm>
        </p:grpSpPr>
        <p:sp>
          <p:nvSpPr>
            <p:cNvPr id="34" name="Oval 33">
              <a:extLst>
                <a:ext uri="{FF2B5EF4-FFF2-40B4-BE49-F238E27FC236}">
                  <a16:creationId xmlns:a16="http://schemas.microsoft.com/office/drawing/2014/main" id="{9774C783-1A5B-5846-B97A-99FEDF316DBE}"/>
                </a:ext>
              </a:extLst>
            </p:cNvPr>
            <p:cNvSpPr/>
            <p:nvPr/>
          </p:nvSpPr>
          <p:spPr>
            <a:xfrm>
              <a:off x="105690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35" name="Oval 34">
              <a:extLst>
                <a:ext uri="{FF2B5EF4-FFF2-40B4-BE49-F238E27FC236}">
                  <a16:creationId xmlns:a16="http://schemas.microsoft.com/office/drawing/2014/main" id="{9C5C17F0-1D66-FA4E-B863-E6B536776902}"/>
                </a:ext>
              </a:extLst>
            </p:cNvPr>
            <p:cNvSpPr/>
            <p:nvPr/>
          </p:nvSpPr>
          <p:spPr>
            <a:xfrm>
              <a:off x="265809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36" name="Oval 35">
              <a:extLst>
                <a:ext uri="{FF2B5EF4-FFF2-40B4-BE49-F238E27FC236}">
                  <a16:creationId xmlns:a16="http://schemas.microsoft.com/office/drawing/2014/main" id="{F2FC0460-1C8D-5542-AD3B-ABF4072BAB50}"/>
                </a:ext>
              </a:extLst>
            </p:cNvPr>
            <p:cNvSpPr/>
            <p:nvPr/>
          </p:nvSpPr>
          <p:spPr>
            <a:xfrm>
              <a:off x="425928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sp>
          <p:nvSpPr>
            <p:cNvPr id="37" name="Oval 36">
              <a:extLst>
                <a:ext uri="{FF2B5EF4-FFF2-40B4-BE49-F238E27FC236}">
                  <a16:creationId xmlns:a16="http://schemas.microsoft.com/office/drawing/2014/main" id="{A7CF9D6B-63F1-6D4A-9544-92AE869D299E}"/>
                </a:ext>
              </a:extLst>
            </p:cNvPr>
            <p:cNvSpPr/>
            <p:nvPr/>
          </p:nvSpPr>
          <p:spPr>
            <a:xfrm>
              <a:off x="5860474" y="1864426"/>
              <a:ext cx="907363" cy="907363"/>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baseline="-25000" dirty="0">
                <a:solidFill>
                  <a:schemeClr val="tx1"/>
                </a:solidFill>
              </a:endParaRPr>
            </a:p>
          </p:txBody>
        </p:sp>
        <p:cxnSp>
          <p:nvCxnSpPr>
            <p:cNvPr id="38" name="Straight Arrow Connector 37">
              <a:extLst>
                <a:ext uri="{FF2B5EF4-FFF2-40B4-BE49-F238E27FC236}">
                  <a16:creationId xmlns:a16="http://schemas.microsoft.com/office/drawing/2014/main" id="{C72FB123-0B1E-CB4E-8DDB-872A89B4B57F}"/>
                </a:ext>
              </a:extLst>
            </p:cNvPr>
            <p:cNvCxnSpPr>
              <a:cxnSpLocks/>
              <a:stCxn id="37" idx="6"/>
              <a:endCxn id="38" idx="2"/>
            </p:cNvCxnSpPr>
            <p:nvPr/>
          </p:nvCxnSpPr>
          <p:spPr>
            <a:xfrm>
              <a:off x="196426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59E31FD-5F85-AA41-A816-00D73612DD66}"/>
                </a:ext>
              </a:extLst>
            </p:cNvPr>
            <p:cNvCxnSpPr>
              <a:cxnSpLocks/>
              <a:stCxn id="38" idx="6"/>
              <a:endCxn id="39" idx="2"/>
            </p:cNvCxnSpPr>
            <p:nvPr/>
          </p:nvCxnSpPr>
          <p:spPr>
            <a:xfrm>
              <a:off x="356545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ED9486C-055E-FC47-AEB8-0001484461AF}"/>
                </a:ext>
              </a:extLst>
            </p:cNvPr>
            <p:cNvCxnSpPr>
              <a:cxnSpLocks/>
              <a:stCxn id="39" idx="6"/>
              <a:endCxn id="40" idx="2"/>
            </p:cNvCxnSpPr>
            <p:nvPr/>
          </p:nvCxnSpPr>
          <p:spPr>
            <a:xfrm>
              <a:off x="5166647" y="2318108"/>
              <a:ext cx="693827" cy="0"/>
            </a:xfrm>
            <a:prstGeom prst="straightConnector1">
              <a:avLst/>
            </a:prstGeom>
            <a:ln w="76200">
              <a:solidFill>
                <a:srgbClr val="00B050"/>
              </a:solidFill>
              <a:tailEnd type="triangle" w="lg" len="med"/>
            </a:ln>
          </p:spPr>
          <p:style>
            <a:lnRef idx="1">
              <a:schemeClr val="dk1"/>
            </a:lnRef>
            <a:fillRef idx="0">
              <a:schemeClr val="dk1"/>
            </a:fillRef>
            <a:effectRef idx="0">
              <a:schemeClr val="dk1"/>
            </a:effectRef>
            <a:fontRef idx="minor">
              <a:schemeClr val="tx1"/>
            </a:fontRef>
          </p:style>
        </p:cxnSp>
        <p:cxnSp>
          <p:nvCxnSpPr>
            <p:cNvPr id="41" name="Curved Connector 40">
              <a:extLst>
                <a:ext uri="{FF2B5EF4-FFF2-40B4-BE49-F238E27FC236}">
                  <a16:creationId xmlns:a16="http://schemas.microsoft.com/office/drawing/2014/main" id="{2EEAC21E-F42E-6B46-BE97-1083ECD0B1B9}"/>
                </a:ext>
              </a:extLst>
            </p:cNvPr>
            <p:cNvCxnSpPr>
              <a:cxnSpLocks/>
              <a:stCxn id="40" idx="0"/>
              <a:endCxn id="37" idx="0"/>
            </p:cNvCxnSpPr>
            <p:nvPr/>
          </p:nvCxnSpPr>
          <p:spPr>
            <a:xfrm rot="16200000" flipV="1">
              <a:off x="3912371" y="-537359"/>
              <a:ext cx="12700" cy="4803570"/>
            </a:xfrm>
            <a:prstGeom prst="curvedConnector3">
              <a:avLst>
                <a:gd name="adj1" fmla="val 13000000"/>
              </a:avLst>
            </a:prstGeom>
            <a:ln w="762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3BC9BAF6-97B1-7D4E-AF71-21F2FDD3FDF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4080729" y="4634937"/>
            <a:ext cx="1123247" cy="484944"/>
          </a:xfrm>
          <a:prstGeom prst="rect">
            <a:avLst/>
          </a:prstGeom>
        </p:spPr>
      </p:pic>
      <p:pic>
        <p:nvPicPr>
          <p:cNvPr id="43" name="Picture 42">
            <a:extLst>
              <a:ext uri="{FF2B5EF4-FFF2-40B4-BE49-F238E27FC236}">
                <a16:creationId xmlns:a16="http://schemas.microsoft.com/office/drawing/2014/main" id="{51F979A2-95D3-034E-BA9D-4A355E7D345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6594807" y="4721043"/>
            <a:ext cx="1525293" cy="406192"/>
          </a:xfrm>
          <a:prstGeom prst="rect">
            <a:avLst/>
          </a:prstGeom>
        </p:spPr>
      </p:pic>
      <p:pic>
        <p:nvPicPr>
          <p:cNvPr id="44" name="Picture 43">
            <a:extLst>
              <a:ext uri="{FF2B5EF4-FFF2-40B4-BE49-F238E27FC236}">
                <a16:creationId xmlns:a16="http://schemas.microsoft.com/office/drawing/2014/main" id="{024D9352-3A76-014B-B366-81CC0EBCCE12}"/>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1530660" y="4751295"/>
            <a:ext cx="982323" cy="319151"/>
          </a:xfrm>
          <a:prstGeom prst="rect">
            <a:avLst/>
          </a:prstGeom>
        </p:spPr>
      </p:pic>
      <p:pic>
        <p:nvPicPr>
          <p:cNvPr id="45" name="Picture 44">
            <a:extLst>
              <a:ext uri="{FF2B5EF4-FFF2-40B4-BE49-F238E27FC236}">
                <a16:creationId xmlns:a16="http://schemas.microsoft.com/office/drawing/2014/main" id="{9EEBF137-A3C3-D544-A3BA-A55596562343}"/>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flipH="1">
            <a:off x="9137410" y="4544935"/>
            <a:ext cx="2304955" cy="664948"/>
          </a:xfrm>
          <a:prstGeom prst="rect">
            <a:avLst/>
          </a:prstGeom>
        </p:spPr>
      </p:pic>
      <p:sp>
        <p:nvSpPr>
          <p:cNvPr id="46" name="TextBox 45">
            <a:extLst>
              <a:ext uri="{FF2B5EF4-FFF2-40B4-BE49-F238E27FC236}">
                <a16:creationId xmlns:a16="http://schemas.microsoft.com/office/drawing/2014/main" id="{F0FDA670-CDC8-414D-843F-6155810869A9}"/>
              </a:ext>
            </a:extLst>
          </p:cNvPr>
          <p:cNvSpPr txBox="1"/>
          <p:nvPr/>
        </p:nvSpPr>
        <p:spPr>
          <a:xfrm>
            <a:off x="4513903" y="620849"/>
            <a:ext cx="4644923" cy="769441"/>
          </a:xfrm>
          <a:prstGeom prst="rect">
            <a:avLst/>
          </a:prstGeom>
          <a:noFill/>
        </p:spPr>
        <p:txBody>
          <a:bodyPr wrap="square" rtlCol="0">
            <a:spAutoFit/>
          </a:bodyPr>
          <a:lstStyle/>
          <a:p>
            <a:r>
              <a:rPr lang="en-CA" sz="4400" b="1" dirty="0">
                <a:solidFill>
                  <a:schemeClr val="accent1"/>
                </a:solidFill>
              </a:rPr>
              <a:t>Reproduction</a:t>
            </a:r>
          </a:p>
        </p:txBody>
      </p:sp>
      <p:sp>
        <p:nvSpPr>
          <p:cNvPr id="47" name="TextBox 46">
            <a:extLst>
              <a:ext uri="{FF2B5EF4-FFF2-40B4-BE49-F238E27FC236}">
                <a16:creationId xmlns:a16="http://schemas.microsoft.com/office/drawing/2014/main" id="{ECD666DF-EED9-BC4B-B61C-122D0B2C850A}"/>
              </a:ext>
            </a:extLst>
          </p:cNvPr>
          <p:cNvSpPr txBox="1"/>
          <p:nvPr/>
        </p:nvSpPr>
        <p:spPr>
          <a:xfrm>
            <a:off x="4961291" y="5679449"/>
            <a:ext cx="4644923" cy="769441"/>
          </a:xfrm>
          <a:prstGeom prst="rect">
            <a:avLst/>
          </a:prstGeom>
          <a:noFill/>
        </p:spPr>
        <p:txBody>
          <a:bodyPr wrap="square" rtlCol="0">
            <a:spAutoFit/>
          </a:bodyPr>
          <a:lstStyle/>
          <a:p>
            <a:r>
              <a:rPr lang="en-CA" sz="4400" b="1" dirty="0">
                <a:solidFill>
                  <a:srgbClr val="00B050"/>
                </a:solidFill>
              </a:rPr>
              <a:t>Growth</a:t>
            </a:r>
          </a:p>
        </p:txBody>
      </p:sp>
    </p:spTree>
    <p:extLst>
      <p:ext uri="{BB962C8B-B14F-4D97-AF65-F5344CB8AC3E}">
        <p14:creationId xmlns:p14="http://schemas.microsoft.com/office/powerpoint/2010/main" val="2889070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8" name="Slide Number Placeholder 7">
            <a:extLst>
              <a:ext uri="{FF2B5EF4-FFF2-40B4-BE49-F238E27FC236}">
                <a16:creationId xmlns:a16="http://schemas.microsoft.com/office/drawing/2014/main" id="{8C71D8BE-3F25-FD49-86FD-2B88340B6A31}"/>
              </a:ext>
            </a:extLst>
          </p:cNvPr>
          <p:cNvSpPr>
            <a:spLocks noGrp="1"/>
          </p:cNvSpPr>
          <p:nvPr>
            <p:ph type="sldNum" sz="quarter" idx="12"/>
          </p:nvPr>
        </p:nvSpPr>
        <p:spPr/>
        <p:txBody>
          <a:bodyPr/>
          <a:lstStyle/>
          <a:p>
            <a:fld id="{C5DA7052-C423-4619-94C5-7675C9C0BF33}" type="slidenum">
              <a:rPr lang="en-CA" smtClean="0"/>
              <a:pPr/>
              <a:t>27</a:t>
            </a:fld>
            <a:endParaRPr lang="en-CA" dirty="0"/>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2F0DEE3-32E5-7F42-BDCD-573048846C7A}"/>
                  </a:ext>
                </a:extLst>
              </p:cNvPr>
              <p:cNvSpPr/>
              <p:nvPr/>
            </p:nvSpPr>
            <p:spPr>
              <a:xfrm>
                <a:off x="1981200" y="4314739"/>
                <a:ext cx="10210800" cy="2448940"/>
              </a:xfrm>
              <a:prstGeom prst="rect">
                <a:avLst/>
              </a:prstGeom>
            </p:spPr>
            <p:txBody>
              <a:bodyPr wrap="square">
                <a:spAutoFit/>
              </a:bodyPr>
              <a:lstStyle/>
              <a:p>
                <a14:m>
                  <m:oMath xmlns:m="http://schemas.openxmlformats.org/officeDocument/2006/math">
                    <m:d>
                      <m:dPr>
                        <m:begChr m:val="["/>
                        <m:endChr m:val="]"/>
                        <m:ctrlPr>
                          <a:rPr lang="en-CA" sz="3733" i="1" smtClean="0">
                            <a:latin typeface="Cambria Math" panose="02040503050406030204" pitchFamily="18" charset="0"/>
                          </a:rPr>
                        </m:ctrlPr>
                      </m:dPr>
                      <m:e>
                        <m:m>
                          <m:mPr>
                            <m:mcs>
                              <m:mc>
                                <m:mcPr>
                                  <m:count m:val="4"/>
                                  <m:mcJc m:val="center"/>
                                </m:mcPr>
                              </m:mc>
                            </m:mcs>
                            <m:ctrlPr>
                              <a:rPr lang="en-CA" sz="3733" i="1">
                                <a:latin typeface="Cambria Math" panose="02040503050406030204" pitchFamily="18" charset="0"/>
                              </a:rPr>
                            </m:ctrlPr>
                          </m:mPr>
                          <m:mr>
                            <m:e>
                              <m:r>
                                <a:rPr lang="en-CA" sz="3733" b="0" i="1" smtClean="0">
                                  <a:latin typeface="Cambria Math" panose="02040503050406030204" pitchFamily="18" charset="0"/>
                                </a:rPr>
                                <m:t>0</m:t>
                              </m:r>
                            </m:e>
                            <m:e>
                              <m:r>
                                <a:rPr lang="en-CA" sz="3733" b="0" i="1" smtClean="0">
                                  <a:latin typeface="Cambria Math" panose="02040503050406030204" pitchFamily="18" charset="0"/>
                                </a:rPr>
                                <m:t>0</m:t>
                              </m:r>
                            </m:e>
                            <m:e>
                              <m:r>
                                <a:rPr lang="en-CA" sz="3733" b="0" i="1" smtClean="0">
                                  <a:latin typeface="Cambria Math" panose="02040503050406030204" pitchFamily="18" charset="0"/>
                                </a:rPr>
                                <m:t>0</m:t>
                              </m:r>
                            </m:e>
                            <m:e>
                              <m:r>
                                <a:rPr lang="en-CA" sz="3733" b="0" i="1" smtClean="0">
                                  <a:latin typeface="Cambria Math" panose="02040503050406030204" pitchFamily="18" charset="0"/>
                                </a:rPr>
                                <m:t>1</m:t>
                              </m:r>
                            </m:e>
                          </m:mr>
                          <m:mr>
                            <m:e>
                              <m:r>
                                <a:rPr lang="en-CA" sz="3733" b="0" i="1" smtClean="0">
                                  <a:latin typeface="Cambria Math" panose="02040503050406030204" pitchFamily="18" charset="0"/>
                                </a:rPr>
                                <m:t>1</m:t>
                              </m:r>
                            </m:e>
                            <m:e>
                              <m:r>
                                <a:rPr lang="en-CA" sz="3733" i="1">
                                  <a:latin typeface="Cambria Math" panose="02040503050406030204" pitchFamily="18" charset="0"/>
                                </a:rPr>
                                <m:t>0</m:t>
                              </m:r>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r>
                                <a:rPr lang="en-CA" sz="3733" b="0" i="1" smtClean="0">
                                  <a:latin typeface="Cambria Math" panose="02040503050406030204" pitchFamily="18" charset="0"/>
                                </a:rPr>
                                <m:t>1</m:t>
                              </m:r>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r>
                                <a:rPr lang="en-CA" sz="3733" i="1">
                                  <a:latin typeface="Cambria Math" panose="02040503050406030204" pitchFamily="18" charset="0"/>
                                </a:rPr>
                                <m:t>0</m:t>
                              </m:r>
                            </m:e>
                            <m:e>
                              <m:r>
                                <a:rPr lang="en-CA" sz="3733" b="0" i="1" smtClean="0">
                                  <a:latin typeface="Cambria Math" panose="02040503050406030204" pitchFamily="18" charset="0"/>
                                </a:rPr>
                                <m:t>1</m:t>
                              </m:r>
                            </m:e>
                            <m:e>
                              <m:r>
                                <a:rPr lang="en-CA" sz="3733" i="1">
                                  <a:latin typeface="Cambria Math" panose="02040503050406030204" pitchFamily="18" charset="0"/>
                                </a:rPr>
                                <m:t>0</m:t>
                              </m:r>
                            </m:e>
                          </m:mr>
                        </m:m>
                      </m:e>
                    </m:d>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1</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
                      </m:e>
                    </m:d>
                    <m:r>
                      <a:rPr lang="en-CA" sz="3733" i="1">
                        <a:latin typeface="Cambria Math" panose="02040503050406030204" pitchFamily="18" charset="0"/>
                      </a:rPr>
                      <m:t>=</m:t>
                    </m:r>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smtClean="0">
                                      <a:latin typeface="Cambria Math" panose="02040503050406030204" pitchFamily="18" charset="0"/>
                                    </a:rPr>
                                    <m:t>1</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e>
                          </m:mr>
                        </m:m>
                      </m:e>
                    </m:d>
                    <m:d>
                      <m:dPr>
                        <m:ctrlPr>
                          <a:rPr lang="en-CA" sz="3733" i="1">
                            <a:latin typeface="Cambria Math" panose="02040503050406030204" pitchFamily="18" charset="0"/>
                          </a:rPr>
                        </m:ctrlPr>
                      </m:dPr>
                      <m:e>
                        <m:r>
                          <a:rPr lang="en-CA" sz="3733" i="1">
                            <a:latin typeface="Cambria Math" panose="02040503050406030204" pitchFamily="18" charset="0"/>
                          </a:rPr>
                          <m:t>𝑡</m:t>
                        </m:r>
                        <m:r>
                          <a:rPr lang="en-CA" sz="3733" i="1">
                            <a:latin typeface="Cambria Math" panose="02040503050406030204" pitchFamily="18" charset="0"/>
                          </a:rPr>
                          <m:t>+1</m:t>
                        </m:r>
                      </m:e>
                    </m:d>
                  </m:oMath>
                </a14:m>
                <a:r>
                  <a:rPr lang="en-CA" sz="3733" dirty="0"/>
                  <a:t>= </a:t>
                </a:r>
                <a14:m>
                  <m:oMath xmlns:m="http://schemas.openxmlformats.org/officeDocument/2006/math">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b="0" i="1" smtClean="0">
                                      <a:latin typeface="Cambria Math" panose="02040503050406030204" pitchFamily="18" charset="0"/>
                                    </a:rPr>
                                    <m:t>4</m:t>
                                  </m:r>
                                </m:sub>
                              </m:sSub>
                            </m:e>
                          </m:mr>
                          <m:mr>
                            <m:e>
                              <m:sSub>
                                <m:sSubPr>
                                  <m:ctrlPr>
                                    <a:rPr lang="en-CA" sz="3733" i="1" smtClean="0">
                                      <a:latin typeface="Cambria Math" panose="02040503050406030204" pitchFamily="18" charset="0"/>
                                    </a:rPr>
                                  </m:ctrlPr>
                                </m:sSubPr>
                                <m:e>
                                  <m:r>
                                    <a:rPr lang="en-CA" sz="3733" i="1">
                                      <a:latin typeface="Cambria Math" panose="02040503050406030204" pitchFamily="18" charset="0"/>
                                    </a:rPr>
                                    <m:t>𝐹</m:t>
                                  </m:r>
                                </m:e>
                                <m:sub>
                                  <m:r>
                                    <a:rPr lang="en-CA" sz="3733" b="0" i="1" smtClean="0">
                                      <a:latin typeface="Cambria Math" panose="02040503050406030204" pitchFamily="18" charset="0"/>
                                    </a:rPr>
                                    <m:t>1</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b="0" i="1" smtClean="0">
                                      <a:latin typeface="Cambria Math" panose="02040503050406030204" pitchFamily="18" charset="0"/>
                                    </a:rPr>
                                    <m:t>2</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b="0" i="1" smtClean="0">
                                      <a:latin typeface="Cambria Math" panose="02040503050406030204" pitchFamily="18" charset="0"/>
                                    </a:rPr>
                                    <m:t>3</m:t>
                                  </m:r>
                                </m:sub>
                              </m:sSub>
                            </m:e>
                          </m:mr>
                        </m:m>
                      </m:e>
                    </m:d>
                  </m:oMath>
                </a14:m>
                <a:r>
                  <a:rPr lang="en-CA" sz="3733" dirty="0"/>
                  <a:t>(t)</a:t>
                </a:r>
              </a:p>
            </p:txBody>
          </p:sp>
        </mc:Choice>
        <mc:Fallback>
          <p:sp>
            <p:nvSpPr>
              <p:cNvPr id="20" name="Rectangle 19">
                <a:extLst>
                  <a:ext uri="{FF2B5EF4-FFF2-40B4-BE49-F238E27FC236}">
                    <a16:creationId xmlns:a16="http://schemas.microsoft.com/office/drawing/2014/main" id="{B2F0DEE3-32E5-7F42-BDCD-573048846C7A}"/>
                  </a:ext>
                </a:extLst>
              </p:cNvPr>
              <p:cNvSpPr>
                <a:spLocks noRot="1" noChangeAspect="1" noMove="1" noResize="1" noEditPoints="1" noAdjustHandles="1" noChangeArrowheads="1" noChangeShapeType="1" noTextEdit="1"/>
              </p:cNvSpPr>
              <p:nvPr/>
            </p:nvSpPr>
            <p:spPr>
              <a:xfrm>
                <a:off x="1981200" y="4314739"/>
                <a:ext cx="10210800" cy="2448940"/>
              </a:xfrm>
              <a:prstGeom prst="rect">
                <a:avLst/>
              </a:prstGeom>
              <a:blipFill>
                <a:blip r:embed="rId3"/>
                <a:stretch>
                  <a:fillRect r="-871" b="-154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CBE7BA0-CB15-C744-9DF8-DCD5D49507EF}"/>
              </a:ext>
            </a:extLst>
          </p:cNvPr>
          <p:cNvGrpSpPr/>
          <p:nvPr/>
        </p:nvGrpSpPr>
        <p:grpSpPr>
          <a:xfrm>
            <a:off x="3117478" y="676120"/>
            <a:ext cx="7614577" cy="3318509"/>
            <a:chOff x="1056904" y="490156"/>
            <a:chExt cx="5710933" cy="2488882"/>
          </a:xfrm>
        </p:grpSpPr>
        <p:sp>
          <p:nvSpPr>
            <p:cNvPr id="22" name="Oval 21">
              <a:extLst>
                <a:ext uri="{FF2B5EF4-FFF2-40B4-BE49-F238E27FC236}">
                  <a16:creationId xmlns:a16="http://schemas.microsoft.com/office/drawing/2014/main" id="{8494DF57-63E7-3C44-8710-3EA5E9B6C8DB}"/>
                </a:ext>
              </a:extLst>
            </p:cNvPr>
            <p:cNvSpPr/>
            <p:nvPr/>
          </p:nvSpPr>
          <p:spPr>
            <a:xfrm>
              <a:off x="105690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1</a:t>
              </a:r>
              <a:endParaRPr lang="en-CA" sz="3733" dirty="0">
                <a:solidFill>
                  <a:schemeClr val="tx1"/>
                </a:solidFill>
              </a:endParaRPr>
            </a:p>
          </p:txBody>
        </p:sp>
        <p:sp>
          <p:nvSpPr>
            <p:cNvPr id="23" name="Oval 22">
              <a:extLst>
                <a:ext uri="{FF2B5EF4-FFF2-40B4-BE49-F238E27FC236}">
                  <a16:creationId xmlns:a16="http://schemas.microsoft.com/office/drawing/2014/main" id="{367F43D4-B7E0-C849-80D5-B5FE89E83116}"/>
                </a:ext>
              </a:extLst>
            </p:cNvPr>
            <p:cNvSpPr/>
            <p:nvPr/>
          </p:nvSpPr>
          <p:spPr>
            <a:xfrm>
              <a:off x="265809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2</a:t>
              </a:r>
              <a:endParaRPr lang="en-CA" sz="3733" dirty="0">
                <a:solidFill>
                  <a:schemeClr val="tx1"/>
                </a:solidFill>
              </a:endParaRPr>
            </a:p>
          </p:txBody>
        </p:sp>
        <p:sp>
          <p:nvSpPr>
            <p:cNvPr id="24" name="Oval 23">
              <a:extLst>
                <a:ext uri="{FF2B5EF4-FFF2-40B4-BE49-F238E27FC236}">
                  <a16:creationId xmlns:a16="http://schemas.microsoft.com/office/drawing/2014/main" id="{60D6D910-3CC0-0F47-BB02-1CA51F7755A0}"/>
                </a:ext>
              </a:extLst>
            </p:cNvPr>
            <p:cNvSpPr/>
            <p:nvPr/>
          </p:nvSpPr>
          <p:spPr>
            <a:xfrm>
              <a:off x="425928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3</a:t>
              </a:r>
              <a:endParaRPr lang="en-CA" sz="3733" dirty="0">
                <a:solidFill>
                  <a:schemeClr val="tx1"/>
                </a:solidFill>
              </a:endParaRPr>
            </a:p>
          </p:txBody>
        </p:sp>
        <p:sp>
          <p:nvSpPr>
            <p:cNvPr id="25" name="Oval 24">
              <a:extLst>
                <a:ext uri="{FF2B5EF4-FFF2-40B4-BE49-F238E27FC236}">
                  <a16:creationId xmlns:a16="http://schemas.microsoft.com/office/drawing/2014/main" id="{14DA640E-2DEB-D44A-9F8A-23D9E1D2645D}"/>
                </a:ext>
              </a:extLst>
            </p:cNvPr>
            <p:cNvSpPr/>
            <p:nvPr/>
          </p:nvSpPr>
          <p:spPr>
            <a:xfrm>
              <a:off x="586047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4</a:t>
              </a:r>
              <a:endParaRPr lang="en-CA" sz="3733" dirty="0">
                <a:solidFill>
                  <a:schemeClr val="tx1"/>
                </a:solidFill>
              </a:endParaRPr>
            </a:p>
          </p:txBody>
        </p:sp>
        <p:cxnSp>
          <p:nvCxnSpPr>
            <p:cNvPr id="26" name="Straight Arrow Connector 25">
              <a:extLst>
                <a:ext uri="{FF2B5EF4-FFF2-40B4-BE49-F238E27FC236}">
                  <a16:creationId xmlns:a16="http://schemas.microsoft.com/office/drawing/2014/main" id="{09A648CF-75E7-9144-A3A8-0B088D589D00}"/>
                </a:ext>
              </a:extLst>
            </p:cNvPr>
            <p:cNvCxnSpPr>
              <a:stCxn id="24" idx="6"/>
              <a:endCxn id="25" idx="2"/>
            </p:cNvCxnSpPr>
            <p:nvPr/>
          </p:nvCxnSpPr>
          <p:spPr>
            <a:xfrm>
              <a:off x="196426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B8B65B-B7BE-3E46-A3F6-7631BC1381F6}"/>
                </a:ext>
              </a:extLst>
            </p:cNvPr>
            <p:cNvCxnSpPr>
              <a:stCxn id="25" idx="6"/>
              <a:endCxn id="26" idx="2"/>
            </p:cNvCxnSpPr>
            <p:nvPr/>
          </p:nvCxnSpPr>
          <p:spPr>
            <a:xfrm>
              <a:off x="356545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3AD11CA-964F-D840-832B-CEE67A0A4121}"/>
                </a:ext>
              </a:extLst>
            </p:cNvPr>
            <p:cNvCxnSpPr>
              <a:stCxn id="26" idx="6"/>
              <a:endCxn id="27" idx="2"/>
            </p:cNvCxnSpPr>
            <p:nvPr/>
          </p:nvCxnSpPr>
          <p:spPr>
            <a:xfrm>
              <a:off x="516664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EA8003A8-DDCA-4940-82FE-EDD68CBCE4F9}"/>
                </a:ext>
              </a:extLst>
            </p:cNvPr>
            <p:cNvCxnSpPr>
              <a:stCxn id="27" idx="0"/>
              <a:endCxn id="24" idx="0"/>
            </p:cNvCxnSpPr>
            <p:nvPr/>
          </p:nvCxnSpPr>
          <p:spPr>
            <a:xfrm rot="16200000" flipV="1">
              <a:off x="3912371" y="-537359"/>
              <a:ext cx="12700" cy="4803570"/>
            </a:xfrm>
            <a:prstGeom prst="curvedConnector3">
              <a:avLst>
                <a:gd name="adj1" fmla="val 100749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3E63B07-55C4-E348-962F-EA7ED585A673}"/>
                </a:ext>
              </a:extLst>
            </p:cNvPr>
            <p:cNvSpPr txBox="1"/>
            <p:nvPr/>
          </p:nvSpPr>
          <p:spPr>
            <a:xfrm>
              <a:off x="2027948" y="2478949"/>
              <a:ext cx="445074" cy="500089"/>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31" name="TextBox 30">
              <a:extLst>
                <a:ext uri="{FF2B5EF4-FFF2-40B4-BE49-F238E27FC236}">
                  <a16:creationId xmlns:a16="http://schemas.microsoft.com/office/drawing/2014/main" id="{E2D66072-2A68-024A-B17E-84AB8E06B427}"/>
                </a:ext>
              </a:extLst>
            </p:cNvPr>
            <p:cNvSpPr txBox="1"/>
            <p:nvPr/>
          </p:nvSpPr>
          <p:spPr>
            <a:xfrm>
              <a:off x="3634088" y="2478949"/>
              <a:ext cx="445074" cy="500089"/>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48" name="TextBox 47">
              <a:extLst>
                <a:ext uri="{FF2B5EF4-FFF2-40B4-BE49-F238E27FC236}">
                  <a16:creationId xmlns:a16="http://schemas.microsoft.com/office/drawing/2014/main" id="{45C19FA5-6253-6B45-95F4-8651985CB433}"/>
                </a:ext>
              </a:extLst>
            </p:cNvPr>
            <p:cNvSpPr txBox="1"/>
            <p:nvPr/>
          </p:nvSpPr>
          <p:spPr>
            <a:xfrm>
              <a:off x="5235278" y="2478949"/>
              <a:ext cx="445074" cy="500089"/>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49" name="TextBox 48">
              <a:extLst>
                <a:ext uri="{FF2B5EF4-FFF2-40B4-BE49-F238E27FC236}">
                  <a16:creationId xmlns:a16="http://schemas.microsoft.com/office/drawing/2014/main" id="{D5C19902-5114-9A45-8419-9FD497CF73E1}"/>
                </a:ext>
              </a:extLst>
            </p:cNvPr>
            <p:cNvSpPr txBox="1"/>
            <p:nvPr/>
          </p:nvSpPr>
          <p:spPr>
            <a:xfrm>
              <a:off x="5633128" y="490156"/>
              <a:ext cx="454692" cy="500090"/>
            </a:xfrm>
            <a:prstGeom prst="rect">
              <a:avLst/>
            </a:prstGeom>
            <a:noFill/>
          </p:spPr>
          <p:txBody>
            <a:bodyPr wrap="none" rtlCol="0">
              <a:spAutoFit/>
            </a:bodyPr>
            <a:lstStyle/>
            <a:p>
              <a:r>
                <a:rPr lang="en-CA" sz="3733" dirty="0"/>
                <a:t>R</a:t>
              </a:r>
              <a:r>
                <a:rPr lang="en-CA" sz="3733" baseline="-25000" dirty="0"/>
                <a:t>4</a:t>
              </a:r>
              <a:endParaRPr lang="en-CA" sz="3733" dirty="0"/>
            </a:p>
          </p:txBody>
        </p:sp>
      </p:grpSp>
      <p:sp>
        <p:nvSpPr>
          <p:cNvPr id="50" name="Title 3">
            <a:extLst>
              <a:ext uri="{FF2B5EF4-FFF2-40B4-BE49-F238E27FC236}">
                <a16:creationId xmlns:a16="http://schemas.microsoft.com/office/drawing/2014/main" id="{6EBCDFCE-1CB3-E645-98A7-7806AD835ABE}"/>
              </a:ext>
            </a:extLst>
          </p:cNvPr>
          <p:cNvSpPr>
            <a:spLocks noGrp="1"/>
          </p:cNvSpPr>
          <p:nvPr>
            <p:ph type="title"/>
          </p:nvPr>
        </p:nvSpPr>
        <p:spPr>
          <a:xfrm>
            <a:off x="415601" y="4632127"/>
            <a:ext cx="1814212" cy="1191275"/>
          </a:xfrm>
        </p:spPr>
        <p:txBody>
          <a:bodyPr>
            <a:normAutofit fontScale="90000"/>
          </a:bodyPr>
          <a:lstStyle/>
          <a:p>
            <a:r>
              <a:rPr lang="en-CA" dirty="0"/>
              <a:t>Leslie Matrix</a:t>
            </a:r>
          </a:p>
        </p:txBody>
      </p:sp>
      <p:sp>
        <p:nvSpPr>
          <p:cNvPr id="51" name="TextBox 50">
            <a:extLst>
              <a:ext uri="{FF2B5EF4-FFF2-40B4-BE49-F238E27FC236}">
                <a16:creationId xmlns:a16="http://schemas.microsoft.com/office/drawing/2014/main" id="{8CD87E04-0F6B-3F42-94DA-AB524C6024ED}"/>
              </a:ext>
            </a:extLst>
          </p:cNvPr>
          <p:cNvSpPr txBox="1"/>
          <p:nvPr/>
        </p:nvSpPr>
        <p:spPr>
          <a:xfrm>
            <a:off x="1" y="6160374"/>
            <a:ext cx="2169633" cy="830997"/>
          </a:xfrm>
          <a:prstGeom prst="rect">
            <a:avLst/>
          </a:prstGeom>
          <a:noFill/>
        </p:spPr>
        <p:txBody>
          <a:bodyPr wrap="none" rtlCol="0">
            <a:spAutoFit/>
          </a:bodyPr>
          <a:lstStyle/>
          <a:p>
            <a:r>
              <a:rPr lang="en-CA" sz="2400" dirty="0"/>
              <a:t>Patrick Leslie</a:t>
            </a:r>
          </a:p>
          <a:p>
            <a:r>
              <a:rPr lang="en-CA" sz="2400" dirty="0"/>
              <a:t>Rockwood 2009</a:t>
            </a:r>
          </a:p>
        </p:txBody>
      </p:sp>
    </p:spTree>
    <p:extLst>
      <p:ext uri="{BB962C8B-B14F-4D97-AF65-F5344CB8AC3E}">
        <p14:creationId xmlns:p14="http://schemas.microsoft.com/office/powerpoint/2010/main" val="354086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System of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5500" y="2341563"/>
                <a:ext cx="10096500" cy="26806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eqArr>
                        <m:eqArrPr>
                          <m:ctrlPr>
                            <a:rPr lang="en-CA" sz="2400" i="1" smtClean="0">
                              <a:latin typeface="Cambria Math" panose="02040503050406030204" pitchFamily="18" charset="0"/>
                            </a:rPr>
                          </m:ctrlPr>
                        </m:eqArrPr>
                        <m:e>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𝑖</m:t>
                                  </m:r>
                                </m:sub>
                              </m:sSub>
                            </m:e>
                          </m:acc>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𝑖</m:t>
                              </m:r>
                            </m:sub>
                          </m:sSub>
                          <m:d>
                            <m:dPr>
                              <m:ctrlPr>
                                <a:rPr lang="en-CA" sz="2400" i="1">
                                  <a:latin typeface="Cambria Math" panose="02040503050406030204" pitchFamily="18" charset="0"/>
                                </a:rPr>
                              </m:ctrlPr>
                            </m:dPr>
                            <m:e>
                              <m:r>
                                <a:rPr lang="en-CA" sz="2400" i="1">
                                  <a:latin typeface="Cambria Math" panose="02040503050406030204" pitchFamily="18" charset="0"/>
                                </a:rPr>
                                <m:t>1−</m:t>
                              </m:r>
                              <m:nary>
                                <m:naryPr>
                                  <m:chr m:val="∑"/>
                                  <m:limLoc m:val="undOvr"/>
                                  <m:grow m:val="on"/>
                                  <m:supHide m:val="on"/>
                                  <m:ctrlPr>
                                    <a:rPr lang="en-CA" sz="2400" i="1">
                                      <a:latin typeface="Cambria Math" panose="02040503050406030204" pitchFamily="18" charset="0"/>
                                    </a:rPr>
                                  </m:ctrlPr>
                                </m:naryPr>
                                <m:sub>
                                  <m:r>
                                    <a:rPr lang="en-CA" sz="2400" i="1">
                                      <a:latin typeface="Cambria Math" panose="02040503050406030204" pitchFamily="18" charset="0"/>
                                    </a:rPr>
                                    <m:t>𝑗</m:t>
                                  </m:r>
                                  <m:r>
                                    <a:rPr lang="en-CA" sz="2400" i="1">
                                      <a:latin typeface="Cambria Math" panose="02040503050406030204" pitchFamily="18" charset="0"/>
                                    </a:rPr>
                                    <m:t>∈</m:t>
                                  </m:r>
                                  <m:r>
                                    <m:rPr>
                                      <m:nor/>
                                    </m:rPr>
                                    <a:rPr lang="en-CA" sz="2400"/>
                                    <m:t>Autotrophs</m:t>
                                  </m:r>
                                </m:sub>
                                <m:sup/>
                                <m:e>
                                  <m:f>
                                    <m:fPr>
                                      <m:ctrlPr>
                                        <a:rPr lang="en-CA"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𝑗</m:t>
                                          </m:r>
                                        </m:sub>
                                      </m:sSub>
                                    </m:num>
                                    <m:den>
                                      <m:r>
                                        <a:rPr lang="en-CA" sz="2400" i="1">
                                          <a:latin typeface="Cambria Math" panose="02040503050406030204" pitchFamily="18" charset="0"/>
                                        </a:rPr>
                                        <m:t>𝐾</m:t>
                                      </m:r>
                                    </m:den>
                                  </m:f>
                                </m:e>
                              </m:nary>
                            </m:e>
                          </m:d>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𝑖</m:t>
                              </m:r>
                            </m:sub>
                          </m:sSub>
                          <m:r>
                            <a:rPr lang="en-CA" sz="2400" i="1">
                              <a:latin typeface="Cambria Math" panose="02040503050406030204" pitchFamily="18" charset="0"/>
                            </a:rPr>
                            <m:t>−</m:t>
                          </m:r>
                          <m:nary>
                            <m:naryPr>
                              <m:chr m:val="∑"/>
                              <m:limLoc m:val="undOvr"/>
                              <m:grow m:val="on"/>
                              <m:supHide m:val="on"/>
                              <m:ctrlPr>
                                <a:rPr lang="en-CA" sz="2400" i="1">
                                  <a:latin typeface="Cambria Math" panose="02040503050406030204" pitchFamily="18" charset="0"/>
                                </a:rPr>
                              </m:ctrlPr>
                            </m:naryPr>
                            <m:sub>
                              <m:r>
                                <a:rPr lang="en-CA" sz="2400" i="1">
                                  <a:latin typeface="Cambria Math" panose="02040503050406030204" pitchFamily="18" charset="0"/>
                                </a:rPr>
                                <m:t>𝑗</m:t>
                              </m:r>
                              <m:r>
                                <a:rPr lang="en-CA" sz="2400" i="1">
                                  <a:latin typeface="Cambria Math" panose="02040503050406030204" pitchFamily="18" charset="0"/>
                                </a:rPr>
                                <m:t>∈</m:t>
                              </m:r>
                              <m:r>
                                <m:rPr>
                                  <m:nor/>
                                </m:rPr>
                                <a:rPr lang="en-CA" sz="2400"/>
                                <m:t>Consumers</m:t>
                              </m:r>
                            </m:sub>
                            <m:sup/>
                            <m:e>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𝑗</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𝑗𝑖</m:t>
                                  </m:r>
                                </m:sub>
                              </m:sSub>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𝑗</m:t>
                                  </m:r>
                                </m:sub>
                              </m:sSub>
                              <m:f>
                                <m:fPr>
                                  <m:ctrlPr>
                                    <a:rPr lang="en-CA"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panose="02040503050406030204" pitchFamily="18" charset="0"/>
                                        </a:rPr>
                                        <m:t>𝐹</m:t>
                                      </m:r>
                                    </m:e>
                                    <m:sub>
                                      <m:r>
                                        <a:rPr lang="en-CA" sz="2400" i="1">
                                          <a:latin typeface="Cambria Math" panose="02040503050406030204" pitchFamily="18" charset="0"/>
                                        </a:rPr>
                                        <m:t>𝑗𝑖</m:t>
                                      </m:r>
                                    </m:sub>
                                  </m:sSub>
                                </m:num>
                                <m:den>
                                  <m:sSub>
                                    <m:sSubPr>
                                      <m:ctrlPr>
                                        <a:rPr lang="en-CA" sz="2400" i="1">
                                          <a:latin typeface="Cambria Math" panose="02040503050406030204" pitchFamily="18" charset="0"/>
                                        </a:rPr>
                                      </m:ctrlPr>
                                    </m:sSubPr>
                                    <m:e>
                                      <m:r>
                                        <a:rPr lang="en-CA" sz="2400" i="1">
                                          <a:latin typeface="Cambria Math" panose="02040503050406030204" pitchFamily="18" charset="0"/>
                                        </a:rPr>
                                        <m:t>𝑒</m:t>
                                      </m:r>
                                    </m:e>
                                    <m:sub>
                                      <m:r>
                                        <a:rPr lang="en-CA" sz="2400" i="1">
                                          <a:latin typeface="Cambria Math" panose="02040503050406030204" pitchFamily="18" charset="0"/>
                                        </a:rPr>
                                        <m:t>𝑗𝑖</m:t>
                                      </m:r>
                                    </m:sub>
                                  </m:sSub>
                                </m:den>
                              </m:f>
                            </m:e>
                          </m:nary>
                        </m:e>
                      </m:eqArr>
                    </m:oMath>
                  </m:oMathPara>
                </a14:m>
                <a:endParaRPr lang="en-CA" sz="2400" dirty="0"/>
              </a:p>
              <a:p>
                <a:pPr marL="0" indent="0">
                  <a:buNone/>
                </a:pPr>
                <a:br>
                  <a:rPr lang="en-CA" dirty="0"/>
                </a:b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5500" y="2341563"/>
                <a:ext cx="10096500" cy="2680639"/>
              </a:xfrm>
              <a:blipFill>
                <a:blip r:embed="rId3"/>
                <a:stretch>
                  <a:fillRect t="-78302" b="-50000"/>
                </a:stretch>
              </a:blipFill>
            </p:spPr>
            <p:txBody>
              <a:bodyPr/>
              <a:lstStyle/>
              <a:p>
                <a:r>
                  <a:rPr lang="en-US">
                    <a:noFill/>
                  </a:rPr>
                  <a:t> </a:t>
                </a:r>
              </a:p>
            </p:txBody>
          </p:sp>
        </mc:Fallback>
      </mc:AlternateContent>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5" name="TextBox 4">
            <a:extLst>
              <a:ext uri="{FF2B5EF4-FFF2-40B4-BE49-F238E27FC236}">
                <a16:creationId xmlns:a16="http://schemas.microsoft.com/office/drawing/2014/main" id="{DC92CB51-EF33-224A-BCD9-DCF143A56AFA}"/>
              </a:ext>
            </a:extLst>
          </p:cNvPr>
          <p:cNvSpPr txBox="1"/>
          <p:nvPr/>
        </p:nvSpPr>
        <p:spPr>
          <a:xfrm>
            <a:off x="192952" y="2541582"/>
            <a:ext cx="1902548" cy="461665"/>
          </a:xfrm>
          <a:prstGeom prst="rect">
            <a:avLst/>
          </a:prstGeom>
          <a:noFill/>
          <a:ln w="28575">
            <a:solidFill>
              <a:srgbClr val="C00712"/>
            </a:solidFill>
          </a:ln>
        </p:spPr>
        <p:txBody>
          <a:bodyPr wrap="square" rtlCol="0">
            <a:spAutoFit/>
          </a:bodyPr>
          <a:lstStyle/>
          <a:p>
            <a:pPr algn="ctr"/>
            <a:r>
              <a:rPr lang="en-CA" sz="2400" dirty="0"/>
              <a:t>Autotrophs</a:t>
            </a:r>
          </a:p>
        </p:txBody>
      </p:sp>
      <p:sp>
        <p:nvSpPr>
          <p:cNvPr id="6" name="TextBox 5">
            <a:extLst>
              <a:ext uri="{FF2B5EF4-FFF2-40B4-BE49-F238E27FC236}">
                <a16:creationId xmlns:a16="http://schemas.microsoft.com/office/drawing/2014/main" id="{537E6C0D-BC8A-0E40-959D-BDADAEC4C258}"/>
              </a:ext>
            </a:extLst>
          </p:cNvPr>
          <p:cNvSpPr txBox="1"/>
          <p:nvPr/>
        </p:nvSpPr>
        <p:spPr>
          <a:xfrm>
            <a:off x="192952" y="4993624"/>
            <a:ext cx="1902548" cy="461665"/>
          </a:xfrm>
          <a:prstGeom prst="rect">
            <a:avLst/>
          </a:prstGeom>
          <a:noFill/>
          <a:ln w="28575">
            <a:solidFill>
              <a:srgbClr val="C00712"/>
            </a:solidFill>
          </a:ln>
        </p:spPr>
        <p:txBody>
          <a:bodyPr wrap="square" rtlCol="0">
            <a:spAutoFit/>
          </a:bodyPr>
          <a:lstStyle/>
          <a:p>
            <a:pPr algn="ctr"/>
            <a:r>
              <a:rPr lang="en-CA" sz="2400" dirty="0"/>
              <a:t>Consumers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4493B56-C8C8-0741-957B-18CFF3009C86}"/>
                  </a:ext>
                </a:extLst>
              </p:cNvPr>
              <p:cNvSpPr txBox="1">
                <a:spLocks/>
              </p:cNvSpPr>
              <p:nvPr/>
            </p:nvSpPr>
            <p:spPr>
              <a:xfrm>
                <a:off x="2095500" y="4791369"/>
                <a:ext cx="10096500" cy="1459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eqArr>
                        <m:eqArrPr>
                          <m:ctrlPr>
                            <a:rPr lang="en-CA" sz="2400" i="1">
                              <a:latin typeface="Cambria Math" panose="02040503050406030204" pitchFamily="18" charset="0"/>
                            </a:rPr>
                          </m:ctrlPr>
                        </m:eqArrPr>
                        <m:e>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𝑖</m:t>
                                  </m:r>
                                </m:sub>
                              </m:sSub>
                            </m:e>
                          </m:acc>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𝑓</m:t>
                              </m:r>
                            </m:e>
                            <m:sub>
                              <m:r>
                                <a:rPr lang="en-CA" sz="2400" i="1">
                                  <a:latin typeface="Cambria Math" panose="02040503050406030204" pitchFamily="18" charset="0"/>
                                </a:rPr>
                                <m:t>𝑚</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𝑖</m:t>
                              </m:r>
                            </m:sub>
                          </m:sSub>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𝑖</m:t>
                              </m:r>
                            </m:sub>
                          </m:sSub>
                          <m:r>
                            <a:rPr lang="en-CA" sz="2400" i="1">
                              <a:latin typeface="Cambria Math" panose="02040503050406030204" pitchFamily="18" charset="0"/>
                            </a:rPr>
                            <m:t>+</m:t>
                          </m:r>
                          <m:nary>
                            <m:naryPr>
                              <m:chr m:val="∑"/>
                              <m:limLoc m:val="undOvr"/>
                              <m:grow m:val="on"/>
                              <m:supHide m:val="on"/>
                              <m:ctrlPr>
                                <a:rPr lang="en-CA" sz="2400" i="1">
                                  <a:latin typeface="Cambria Math" panose="02040503050406030204" pitchFamily="18" charset="0"/>
                                </a:rPr>
                              </m:ctrlPr>
                            </m:naryPr>
                            <m:sub>
                              <m:r>
                                <a:rPr lang="en-CA" sz="2400" i="1">
                                  <a:latin typeface="Cambria Math" panose="02040503050406030204" pitchFamily="18" charset="0"/>
                                </a:rPr>
                                <m:t>𝑗</m:t>
                              </m:r>
                              <m:r>
                                <a:rPr lang="en-CA" sz="2400" i="1">
                                  <a:latin typeface="Cambria Math" panose="02040503050406030204" pitchFamily="18" charset="0"/>
                                </a:rPr>
                                <m:t>∈</m:t>
                              </m:r>
                              <m:r>
                                <m:rPr>
                                  <m:nor/>
                                </m:rPr>
                                <a:rPr lang="en-CA" sz="2400"/>
                                <m:t>Resources</m:t>
                              </m:r>
                            </m:sub>
                            <m:sup/>
                            <m:e>
                              <m:sSub>
                                <m:sSubPr>
                                  <m:ctrlPr>
                                    <a:rPr lang="en-CA" sz="2400" i="1">
                                      <a:latin typeface="Cambria Math" panose="02040503050406030204" pitchFamily="18" charset="0"/>
                                    </a:rPr>
                                  </m:ctrlPr>
                                </m:sSubPr>
                                <m:e>
                                  <m:r>
                                    <a:rPr lang="en-CA" sz="2400" i="1">
                                      <a:latin typeface="Cambria Math" panose="02040503050406030204" pitchFamily="18" charset="0"/>
                                    </a:rPr>
                                    <m:t>𝑓</m:t>
                                  </m:r>
                                </m:e>
                                <m:sub>
                                  <m:r>
                                    <a:rPr lang="en-CA" sz="2400" i="1">
                                      <a:latin typeface="Cambria Math" panose="02040503050406030204" pitchFamily="18" charset="0"/>
                                    </a:rPr>
                                    <m:t>𝑎</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𝑖</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𝑖𝑗</m:t>
                                  </m:r>
                                </m:sub>
                              </m:sSub>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𝑖</m:t>
                                  </m:r>
                                </m:sub>
                              </m:sSub>
                              <m:sSub>
                                <m:sSubPr>
                                  <m:ctrlPr>
                                    <a:rPr lang="en-CA" sz="2400" i="1">
                                      <a:latin typeface="Cambria Math" panose="02040503050406030204" pitchFamily="18" charset="0"/>
                                    </a:rPr>
                                  </m:ctrlPr>
                                </m:sSubPr>
                                <m:e>
                                  <m:r>
                                    <a:rPr lang="en-CA" sz="2400" i="1">
                                      <a:latin typeface="Cambria Math" panose="02040503050406030204" pitchFamily="18" charset="0"/>
                                    </a:rPr>
                                    <m:t>𝐹</m:t>
                                  </m:r>
                                </m:e>
                                <m:sub>
                                  <m:r>
                                    <a:rPr lang="en-CA" sz="2400" i="1">
                                      <a:latin typeface="Cambria Math" panose="02040503050406030204" pitchFamily="18" charset="0"/>
                                    </a:rPr>
                                    <m:t>𝑖𝑗</m:t>
                                  </m:r>
                                </m:sub>
                              </m:sSub>
                            </m:e>
                          </m:nary>
                          <m:r>
                            <a:rPr lang="en-CA" sz="2400" i="1">
                              <a:latin typeface="Cambria Math" panose="02040503050406030204" pitchFamily="18" charset="0"/>
                            </a:rPr>
                            <m:t>−</m:t>
                          </m:r>
                          <m:nary>
                            <m:naryPr>
                              <m:chr m:val="∑"/>
                              <m:limLoc m:val="undOvr"/>
                              <m:grow m:val="on"/>
                              <m:supHide m:val="on"/>
                              <m:ctrlPr>
                                <a:rPr lang="en-CA" sz="2400" i="1">
                                  <a:latin typeface="Cambria Math" panose="02040503050406030204" pitchFamily="18" charset="0"/>
                                </a:rPr>
                              </m:ctrlPr>
                            </m:naryPr>
                            <m:sub>
                              <m:r>
                                <a:rPr lang="en-CA" sz="2400" i="1">
                                  <a:latin typeface="Cambria Math" panose="02040503050406030204" pitchFamily="18" charset="0"/>
                                </a:rPr>
                                <m:t>𝑗</m:t>
                              </m:r>
                              <m:r>
                                <a:rPr lang="en-CA" sz="2400" i="1">
                                  <a:latin typeface="Cambria Math" panose="02040503050406030204" pitchFamily="18" charset="0"/>
                                </a:rPr>
                                <m:t>∈</m:t>
                              </m:r>
                              <m:r>
                                <m:rPr>
                                  <m:nor/>
                                </m:rPr>
                                <a:rPr lang="en-CA" sz="2400"/>
                                <m:t>Consumers</m:t>
                              </m:r>
                            </m:sub>
                            <m:sup/>
                            <m:e>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𝑗</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𝑗𝑖</m:t>
                                  </m:r>
                                </m:sub>
                              </m:sSub>
                              <m:sSub>
                                <m:sSubPr>
                                  <m:ctrlPr>
                                    <a:rPr lang="en-CA" sz="2400" i="1">
                                      <a:latin typeface="Cambria Math" panose="02040503050406030204" pitchFamily="18" charset="0"/>
                                    </a:rPr>
                                  </m:ctrlPr>
                                </m:sSubPr>
                                <m:e>
                                  <m:r>
                                    <a:rPr lang="en-CA" sz="2400" i="1">
                                      <a:latin typeface="Cambria Math" panose="02040503050406030204" pitchFamily="18" charset="0"/>
                                    </a:rPr>
                                    <m:t>𝐵</m:t>
                                  </m:r>
                                </m:e>
                                <m:sub>
                                  <m:r>
                                    <a:rPr lang="en-CA" sz="2400" i="1">
                                      <a:latin typeface="Cambria Math" panose="02040503050406030204" pitchFamily="18" charset="0"/>
                                    </a:rPr>
                                    <m:t>𝑗</m:t>
                                  </m:r>
                                </m:sub>
                              </m:sSub>
                              <m:f>
                                <m:fPr>
                                  <m:ctrlPr>
                                    <a:rPr lang="en-CA" sz="2400" i="1">
                                      <a:latin typeface="Cambria Math" panose="02040503050406030204" pitchFamily="18" charset="0"/>
                                    </a:rPr>
                                  </m:ctrlPr>
                                </m:fPr>
                                <m:num>
                                  <m:sSub>
                                    <m:sSubPr>
                                      <m:ctrlPr>
                                        <a:rPr lang="en-CA" sz="2400" i="1">
                                          <a:latin typeface="Cambria Math" panose="02040503050406030204" pitchFamily="18" charset="0"/>
                                        </a:rPr>
                                      </m:ctrlPr>
                                    </m:sSubPr>
                                    <m:e>
                                      <m:r>
                                        <a:rPr lang="en-CA" sz="2400" i="1">
                                          <a:latin typeface="Cambria Math" panose="02040503050406030204" pitchFamily="18" charset="0"/>
                                        </a:rPr>
                                        <m:t>𝐹</m:t>
                                      </m:r>
                                    </m:e>
                                    <m:sub>
                                      <m:r>
                                        <a:rPr lang="en-CA" sz="2400" i="1">
                                          <a:latin typeface="Cambria Math" panose="02040503050406030204" pitchFamily="18" charset="0"/>
                                        </a:rPr>
                                        <m:t>𝑗𝑖</m:t>
                                      </m:r>
                                    </m:sub>
                                  </m:sSub>
                                </m:num>
                                <m:den>
                                  <m:sSub>
                                    <m:sSubPr>
                                      <m:ctrlPr>
                                        <a:rPr lang="en-CA" sz="2400" i="1">
                                          <a:latin typeface="Cambria Math" panose="02040503050406030204" pitchFamily="18" charset="0"/>
                                        </a:rPr>
                                      </m:ctrlPr>
                                    </m:sSubPr>
                                    <m:e>
                                      <m:r>
                                        <a:rPr lang="en-CA" sz="2400" i="1">
                                          <a:latin typeface="Cambria Math" panose="02040503050406030204" pitchFamily="18" charset="0"/>
                                        </a:rPr>
                                        <m:t>𝑒</m:t>
                                      </m:r>
                                    </m:e>
                                    <m:sub>
                                      <m:r>
                                        <a:rPr lang="en-CA" sz="2400" i="1">
                                          <a:latin typeface="Cambria Math" panose="02040503050406030204" pitchFamily="18" charset="0"/>
                                        </a:rPr>
                                        <m:t>𝑗𝑖</m:t>
                                      </m:r>
                                    </m:sub>
                                  </m:sSub>
                                </m:den>
                              </m:f>
                            </m:e>
                          </m:nary>
                        </m:e>
                      </m:eqArr>
                    </m:oMath>
                  </m:oMathPara>
                </a14:m>
                <a:endParaRPr lang="en-CA" sz="2400" dirty="0"/>
              </a:p>
              <a:p>
                <a:endParaRPr lang="en-CA" sz="2400" dirty="0"/>
              </a:p>
            </p:txBody>
          </p:sp>
        </mc:Choice>
        <mc:Fallback xmlns="">
          <p:sp>
            <p:nvSpPr>
              <p:cNvPr id="7" name="Content Placeholder 2">
                <a:extLst>
                  <a:ext uri="{FF2B5EF4-FFF2-40B4-BE49-F238E27FC236}">
                    <a16:creationId xmlns:a16="http://schemas.microsoft.com/office/drawing/2014/main" id="{34493B56-C8C8-0741-957B-18CFF3009C86}"/>
                  </a:ext>
                </a:extLst>
              </p:cNvPr>
              <p:cNvSpPr txBox="1">
                <a:spLocks noRot="1" noChangeAspect="1" noMove="1" noResize="1" noEditPoints="1" noAdjustHandles="1" noChangeArrowheads="1" noChangeShapeType="1" noTextEdit="1"/>
              </p:cNvSpPr>
              <p:nvPr/>
            </p:nvSpPr>
            <p:spPr>
              <a:xfrm>
                <a:off x="2095500" y="4791369"/>
                <a:ext cx="10096500" cy="1459855"/>
              </a:xfrm>
              <a:prstGeom prst="rect">
                <a:avLst/>
              </a:prstGeom>
              <a:blipFill>
                <a:blip r:embed="rId4"/>
                <a:stretch>
                  <a:fillRect t="-142241" b="-17413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CBF82D0-3F4B-6547-922A-713FBF814156}"/>
              </a:ext>
            </a:extLst>
          </p:cNvPr>
          <p:cNvSpPr txBox="1"/>
          <p:nvPr/>
        </p:nvSpPr>
        <p:spPr>
          <a:xfrm>
            <a:off x="4663352" y="1602251"/>
            <a:ext cx="2213698" cy="461665"/>
          </a:xfrm>
          <a:prstGeom prst="rect">
            <a:avLst/>
          </a:prstGeom>
          <a:noFill/>
          <a:ln w="28575">
            <a:solidFill>
              <a:srgbClr val="C00712"/>
            </a:solidFill>
          </a:ln>
        </p:spPr>
        <p:txBody>
          <a:bodyPr wrap="square" rtlCol="0">
            <a:spAutoFit/>
          </a:bodyPr>
          <a:lstStyle/>
          <a:p>
            <a:pPr algn="ctr"/>
            <a:r>
              <a:rPr lang="en-CA" sz="2400" dirty="0"/>
              <a:t>Intrinsic Growth</a:t>
            </a:r>
          </a:p>
        </p:txBody>
      </p:sp>
      <p:sp>
        <p:nvSpPr>
          <p:cNvPr id="11" name="Down Arrow 10">
            <a:extLst>
              <a:ext uri="{FF2B5EF4-FFF2-40B4-BE49-F238E27FC236}">
                <a16:creationId xmlns:a16="http://schemas.microsoft.com/office/drawing/2014/main" id="{39B6E22E-E610-1045-9A76-922800D76568}"/>
              </a:ext>
            </a:extLst>
          </p:cNvPr>
          <p:cNvSpPr/>
          <p:nvPr/>
        </p:nvSpPr>
        <p:spPr>
          <a:xfrm>
            <a:off x="5614626" y="2063916"/>
            <a:ext cx="311150" cy="243860"/>
          </a:xfrm>
          <a:prstGeom prst="downArrow">
            <a:avLst/>
          </a:prstGeom>
          <a:solidFill>
            <a:srgbClr val="C00712"/>
          </a:solidFill>
          <a:ln>
            <a:solidFill>
              <a:srgbClr val="C0071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4C2A19-3260-8342-B5DC-934A7711A9EE}"/>
              </a:ext>
            </a:extLst>
          </p:cNvPr>
          <p:cNvSpPr txBox="1"/>
          <p:nvPr/>
        </p:nvSpPr>
        <p:spPr>
          <a:xfrm>
            <a:off x="8759102" y="1602251"/>
            <a:ext cx="2213698" cy="461665"/>
          </a:xfrm>
          <a:prstGeom prst="rect">
            <a:avLst/>
          </a:prstGeom>
          <a:noFill/>
          <a:ln w="28575">
            <a:solidFill>
              <a:srgbClr val="C00712"/>
            </a:solidFill>
          </a:ln>
        </p:spPr>
        <p:txBody>
          <a:bodyPr wrap="square" rtlCol="0">
            <a:spAutoFit/>
          </a:bodyPr>
          <a:lstStyle/>
          <a:p>
            <a:pPr algn="ctr"/>
            <a:r>
              <a:rPr lang="en-CA" sz="2400" dirty="0"/>
              <a:t>Loss to Grazing</a:t>
            </a:r>
          </a:p>
        </p:txBody>
      </p:sp>
      <p:sp>
        <p:nvSpPr>
          <p:cNvPr id="23" name="TextBox 22">
            <a:extLst>
              <a:ext uri="{FF2B5EF4-FFF2-40B4-BE49-F238E27FC236}">
                <a16:creationId xmlns:a16="http://schemas.microsoft.com/office/drawing/2014/main" id="{2D9F8499-DD18-AC49-8E28-548DEB914FD3}"/>
              </a:ext>
            </a:extLst>
          </p:cNvPr>
          <p:cNvSpPr txBox="1"/>
          <p:nvPr/>
        </p:nvSpPr>
        <p:spPr>
          <a:xfrm>
            <a:off x="3234602" y="4192199"/>
            <a:ext cx="2213698" cy="461665"/>
          </a:xfrm>
          <a:prstGeom prst="rect">
            <a:avLst/>
          </a:prstGeom>
          <a:noFill/>
          <a:ln w="28575">
            <a:solidFill>
              <a:srgbClr val="C00712"/>
            </a:solidFill>
          </a:ln>
        </p:spPr>
        <p:txBody>
          <a:bodyPr wrap="square" rtlCol="0">
            <a:spAutoFit/>
          </a:bodyPr>
          <a:lstStyle/>
          <a:p>
            <a:pPr algn="ctr"/>
            <a:r>
              <a:rPr lang="en-CA" sz="2400" dirty="0"/>
              <a:t>Metabolic Loss</a:t>
            </a:r>
          </a:p>
        </p:txBody>
      </p:sp>
      <p:sp>
        <p:nvSpPr>
          <p:cNvPr id="25" name="TextBox 24">
            <a:extLst>
              <a:ext uri="{FF2B5EF4-FFF2-40B4-BE49-F238E27FC236}">
                <a16:creationId xmlns:a16="http://schemas.microsoft.com/office/drawing/2014/main" id="{3BAC9AA3-4863-C14C-BDD2-46CE50E4F219}"/>
              </a:ext>
            </a:extLst>
          </p:cNvPr>
          <p:cNvSpPr txBox="1"/>
          <p:nvPr/>
        </p:nvSpPr>
        <p:spPr>
          <a:xfrm>
            <a:off x="6127278" y="4192199"/>
            <a:ext cx="2213698" cy="461665"/>
          </a:xfrm>
          <a:prstGeom prst="rect">
            <a:avLst/>
          </a:prstGeom>
          <a:noFill/>
          <a:ln w="28575">
            <a:solidFill>
              <a:srgbClr val="C00712"/>
            </a:solidFill>
          </a:ln>
        </p:spPr>
        <p:txBody>
          <a:bodyPr wrap="square" rtlCol="0">
            <a:spAutoFit/>
          </a:bodyPr>
          <a:lstStyle/>
          <a:p>
            <a:pPr algn="ctr"/>
            <a:r>
              <a:rPr lang="en-CA" sz="2400" dirty="0"/>
              <a:t>Dietary Intake</a:t>
            </a:r>
          </a:p>
        </p:txBody>
      </p:sp>
      <p:sp>
        <p:nvSpPr>
          <p:cNvPr id="27" name="TextBox 26">
            <a:extLst>
              <a:ext uri="{FF2B5EF4-FFF2-40B4-BE49-F238E27FC236}">
                <a16:creationId xmlns:a16="http://schemas.microsoft.com/office/drawing/2014/main" id="{D2ACED9F-4D16-FA4C-93DF-8B7923AFAD0D}"/>
              </a:ext>
            </a:extLst>
          </p:cNvPr>
          <p:cNvSpPr txBox="1"/>
          <p:nvPr/>
        </p:nvSpPr>
        <p:spPr>
          <a:xfrm>
            <a:off x="9186288" y="4192199"/>
            <a:ext cx="2487707" cy="461665"/>
          </a:xfrm>
          <a:prstGeom prst="rect">
            <a:avLst/>
          </a:prstGeom>
          <a:noFill/>
          <a:ln w="28575">
            <a:solidFill>
              <a:srgbClr val="C00712"/>
            </a:solidFill>
          </a:ln>
        </p:spPr>
        <p:txBody>
          <a:bodyPr wrap="square" rtlCol="0">
            <a:spAutoFit/>
          </a:bodyPr>
          <a:lstStyle/>
          <a:p>
            <a:pPr algn="ctr"/>
            <a:r>
              <a:rPr lang="en-CA" sz="2400" dirty="0"/>
              <a:t>Loss to Predation</a:t>
            </a:r>
          </a:p>
        </p:txBody>
      </p:sp>
      <p:sp>
        <p:nvSpPr>
          <p:cNvPr id="32" name="Down Arrow 31">
            <a:extLst>
              <a:ext uri="{FF2B5EF4-FFF2-40B4-BE49-F238E27FC236}">
                <a16:creationId xmlns:a16="http://schemas.microsoft.com/office/drawing/2014/main" id="{A1992DED-2598-8945-BAC7-4E8615AE157A}"/>
              </a:ext>
            </a:extLst>
          </p:cNvPr>
          <p:cNvSpPr/>
          <p:nvPr/>
        </p:nvSpPr>
        <p:spPr>
          <a:xfrm>
            <a:off x="9710376" y="2069795"/>
            <a:ext cx="311150" cy="243860"/>
          </a:xfrm>
          <a:prstGeom prst="downArrow">
            <a:avLst/>
          </a:prstGeom>
          <a:solidFill>
            <a:srgbClr val="C00712"/>
          </a:solidFill>
          <a:ln>
            <a:solidFill>
              <a:srgbClr val="C0071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41EC10A4-22F3-E34D-8EDA-23C7DDE71FC4}"/>
              </a:ext>
            </a:extLst>
          </p:cNvPr>
          <p:cNvSpPr/>
          <p:nvPr/>
        </p:nvSpPr>
        <p:spPr>
          <a:xfrm>
            <a:off x="10274566" y="4652277"/>
            <a:ext cx="311150" cy="243860"/>
          </a:xfrm>
          <a:prstGeom prst="downArrow">
            <a:avLst/>
          </a:prstGeom>
          <a:solidFill>
            <a:srgbClr val="C00712"/>
          </a:solidFill>
          <a:ln>
            <a:solidFill>
              <a:srgbClr val="C0071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749F6140-7057-F246-BA21-1D7546E2D4EA}"/>
              </a:ext>
            </a:extLst>
          </p:cNvPr>
          <p:cNvSpPr/>
          <p:nvPr/>
        </p:nvSpPr>
        <p:spPr>
          <a:xfrm>
            <a:off x="7074646" y="4653231"/>
            <a:ext cx="311150" cy="243860"/>
          </a:xfrm>
          <a:prstGeom prst="downArrow">
            <a:avLst/>
          </a:prstGeom>
          <a:solidFill>
            <a:srgbClr val="C00712"/>
          </a:solidFill>
          <a:ln>
            <a:solidFill>
              <a:srgbClr val="C0071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A9B773F7-F124-4744-AA3D-C3066AC6357B}"/>
              </a:ext>
            </a:extLst>
          </p:cNvPr>
          <p:cNvSpPr/>
          <p:nvPr/>
        </p:nvSpPr>
        <p:spPr>
          <a:xfrm>
            <a:off x="4185876" y="4652277"/>
            <a:ext cx="311150" cy="243860"/>
          </a:xfrm>
          <a:prstGeom prst="downArrow">
            <a:avLst/>
          </a:prstGeom>
          <a:solidFill>
            <a:srgbClr val="C00712"/>
          </a:solidFill>
          <a:ln>
            <a:solidFill>
              <a:srgbClr val="C0071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004563D-5196-D44A-9D49-7D8913C747EE}"/>
              </a:ext>
            </a:extLst>
          </p:cNvPr>
          <p:cNvSpPr>
            <a:spLocks noGrp="1"/>
          </p:cNvSpPr>
          <p:nvPr>
            <p:ph type="sldNum" sz="quarter" idx="12"/>
          </p:nvPr>
        </p:nvSpPr>
        <p:spPr/>
        <p:txBody>
          <a:bodyPr/>
          <a:lstStyle/>
          <a:p>
            <a:fld id="{C5DA7052-C423-4619-94C5-7675C9C0BF33}" type="slidenum">
              <a:rPr lang="en-CA" smtClean="0"/>
              <a:pPr/>
              <a:t>28</a:t>
            </a:fld>
            <a:endParaRPr lang="en-CA" dirty="0"/>
          </a:p>
        </p:txBody>
      </p:sp>
    </p:spTree>
    <p:extLst>
      <p:ext uri="{BB962C8B-B14F-4D97-AF65-F5344CB8AC3E}">
        <p14:creationId xmlns:p14="http://schemas.microsoft.com/office/powerpoint/2010/main" val="410350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Life History Shifts</a:t>
            </a:r>
          </a:p>
        </p:txBody>
      </p:sp>
      <p:sp>
        <p:nvSpPr>
          <p:cNvPr id="3" name="Content Placeholder 2"/>
          <p:cNvSpPr>
            <a:spLocks noGrp="1"/>
          </p:cNvSpPr>
          <p:nvPr>
            <p:ph idx="1"/>
          </p:nvPr>
        </p:nvSpPr>
        <p:spPr/>
        <p:txBody>
          <a:bodyPr>
            <a:normAutofit/>
          </a:bodyPr>
          <a:lstStyle/>
          <a:p>
            <a:r>
              <a:rPr lang="en-CA" sz="4800" dirty="0"/>
              <a:t>Fishing selects for smaller fish</a:t>
            </a:r>
          </a:p>
          <a:p>
            <a:pPr lvl="1"/>
            <a:r>
              <a:rPr lang="en-CA" sz="4800" dirty="0"/>
              <a:t>Decreased body size</a:t>
            </a:r>
          </a:p>
          <a:p>
            <a:pPr lvl="1"/>
            <a:r>
              <a:rPr lang="en-CA" sz="4800" dirty="0"/>
              <a:t>Shorter life spans</a:t>
            </a:r>
          </a:p>
          <a:p>
            <a:pPr lvl="1"/>
            <a:r>
              <a:rPr lang="en-CA" sz="4800" dirty="0"/>
              <a:t>Earlier age of reproduction</a:t>
            </a:r>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A2EF505D-F1BA-9349-BC0B-99E897374D57}"/>
              </a:ext>
            </a:extLst>
          </p:cNvPr>
          <p:cNvSpPr>
            <a:spLocks noGrp="1"/>
          </p:cNvSpPr>
          <p:nvPr>
            <p:ph type="sldNum" sz="quarter" idx="12"/>
          </p:nvPr>
        </p:nvSpPr>
        <p:spPr/>
        <p:txBody>
          <a:bodyPr/>
          <a:lstStyle/>
          <a:p>
            <a:fld id="{C5DA7052-C423-4619-94C5-7675C9C0BF33}" type="slidenum">
              <a:rPr lang="en-CA" smtClean="0"/>
              <a:pPr/>
              <a:t>2</a:t>
            </a:fld>
            <a:endParaRPr lang="en-CA" dirty="0"/>
          </a:p>
        </p:txBody>
      </p:sp>
    </p:spTree>
    <p:extLst>
      <p:ext uri="{BB962C8B-B14F-4D97-AF65-F5344CB8AC3E}">
        <p14:creationId xmlns:p14="http://schemas.microsoft.com/office/powerpoint/2010/main" val="3129212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System of Equations</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5E9BF80-D9E7-E74A-8706-74295F8E8BED}"/>
                  </a:ext>
                </a:extLst>
              </p:cNvPr>
              <p:cNvSpPr txBox="1">
                <a:spLocks/>
              </p:cNvSpPr>
              <p:nvPr/>
            </p:nvSpPr>
            <p:spPr>
              <a:xfrm>
                <a:off x="3314700" y="2055812"/>
                <a:ext cx="8877300" cy="2263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𝐹</m:t>
                          </m:r>
                        </m:e>
                        <m:sub>
                          <m:r>
                            <a:rPr lang="en-CA" i="1">
                              <a:latin typeface="Cambria Math" panose="02040503050406030204" pitchFamily="18" charset="0"/>
                            </a:rPr>
                            <m:t>𝑖𝑗</m:t>
                          </m:r>
                        </m:sub>
                      </m:sSub>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𝑖𝑗</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r>
                                <a:rPr lang="en-CA" i="1">
                                  <a:latin typeface="Cambria Math" panose="02040503050406030204" pitchFamily="18" charset="0"/>
                                </a:rPr>
                                <m:t>𝑗</m:t>
                              </m:r>
                            </m:sub>
                            <m:sup>
                              <m:r>
                                <a:rPr lang="en-CA" i="1">
                                  <a:latin typeface="Cambria Math" panose="02040503050406030204" pitchFamily="18" charset="0"/>
                                </a:rPr>
                                <m:t>h</m:t>
                              </m:r>
                            </m:sup>
                          </m:sSubSup>
                        </m:num>
                        <m:den>
                          <m:sSubSup>
                            <m:sSubSupPr>
                              <m:ctrlPr>
                                <a:rPr lang="en-CA" i="1">
                                  <a:latin typeface="Cambria Math" panose="02040503050406030204" pitchFamily="18" charset="0"/>
                                </a:rPr>
                              </m:ctrlPr>
                            </m:sSubSupPr>
                            <m:e>
                              <m:r>
                                <a:rPr lang="en-CA" i="1">
                                  <a:latin typeface="Cambria Math" panose="02040503050406030204" pitchFamily="18" charset="0"/>
                                </a:rPr>
                                <m:t>𝐵</m:t>
                              </m:r>
                            </m:e>
                            <m:sub>
                              <m:sSub>
                                <m:sSubPr>
                                  <m:ctrlPr>
                                    <a:rPr lang="en-CA" i="1">
                                      <a:latin typeface="Cambria Math" panose="02040503050406030204" pitchFamily="18" charset="0"/>
                                    </a:rPr>
                                  </m:ctrlPr>
                                </m:sSubPr>
                                <m:e>
                                  <m:r>
                                    <a:rPr lang="en-CA" i="1">
                                      <a:latin typeface="Cambria Math" panose="02040503050406030204" pitchFamily="18" charset="0"/>
                                    </a:rPr>
                                    <m:t>0</m:t>
                                  </m:r>
                                </m:e>
                                <m:sub>
                                  <m:r>
                                    <a:rPr lang="en-CA" i="1">
                                      <a:latin typeface="Cambria Math" panose="02040503050406030204" pitchFamily="18" charset="0"/>
                                    </a:rPr>
                                    <m:t>𝑖𝑗</m:t>
                                  </m:r>
                                </m:sub>
                              </m:sSub>
                            </m:sub>
                            <m:sup>
                              <m:r>
                                <a:rPr lang="en-CA" i="1">
                                  <a:latin typeface="Cambria Math" panose="02040503050406030204" pitchFamily="18" charset="0"/>
                                </a:rPr>
                                <m:t>h</m:t>
                              </m:r>
                            </m:sup>
                          </m:sSubSup>
                          <m:r>
                            <a:rPr lang="en-CA" i="1">
                              <a:latin typeface="Cambria Math" panose="02040503050406030204" pitchFamily="18" charset="0"/>
                            </a:rPr>
                            <m:t>+</m:t>
                          </m:r>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𝑘𝑗</m:t>
                                  </m:r>
                                </m:sub>
                              </m:sSub>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𝑘𝑗</m:t>
                                  </m:r>
                                </m:sub>
                              </m:sSub>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𝑖𝑘</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𝑘</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sSub>
                                    <m:sSubPr>
                                      <m:ctrlPr>
                                        <a:rPr lang="en-CA" i="1">
                                          <a:latin typeface="Cambria Math" panose="02040503050406030204" pitchFamily="18" charset="0"/>
                                        </a:rPr>
                                      </m:ctrlPr>
                                    </m:sSubPr>
                                    <m:e>
                                      <m:r>
                                        <a:rPr lang="en-CA" i="1">
                                          <a:latin typeface="Cambria Math" panose="02040503050406030204" pitchFamily="18" charset="0"/>
                                        </a:rPr>
                                        <m:t>0</m:t>
                                      </m:r>
                                    </m:e>
                                    <m:sub>
                                      <m:r>
                                        <a:rPr lang="en-CA" i="1">
                                          <a:latin typeface="Cambria Math" panose="02040503050406030204" pitchFamily="18" charset="0"/>
                                        </a:rPr>
                                        <m:t>𝑘𝑗</m:t>
                                      </m:r>
                                    </m:sub>
                                  </m:sSub>
                                </m:sub>
                                <m:sup>
                                  <m:r>
                                    <a:rPr lang="en-CA" i="1">
                                      <a:latin typeface="Cambria Math" panose="02040503050406030204" pitchFamily="18" charset="0"/>
                                    </a:rPr>
                                    <m:t>h</m:t>
                                  </m:r>
                                </m:sup>
                              </m:sSubSup>
                            </m:e>
                          </m:nary>
                          <m:r>
                            <a:rPr lang="en-CA" i="1">
                              <a:latin typeface="Cambria Math" panose="02040503050406030204" pitchFamily="18" charset="0"/>
                            </a:rPr>
                            <m:t>+</m:t>
                          </m:r>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𝑖𝑘</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r>
                                    <a:rPr lang="en-CA" i="1">
                                      <a:latin typeface="Cambria Math" panose="02040503050406030204" pitchFamily="18" charset="0"/>
                                    </a:rPr>
                                    <m:t>𝑘</m:t>
                                  </m:r>
                                </m:sub>
                                <m:sup>
                                  <m:r>
                                    <a:rPr lang="en-CA" i="1">
                                      <a:latin typeface="Cambria Math" panose="02040503050406030204" pitchFamily="18" charset="0"/>
                                    </a:rPr>
                                    <m:t>h</m:t>
                                  </m:r>
                                </m:sup>
                              </m:sSubSup>
                            </m:e>
                          </m:nary>
                        </m:den>
                      </m:f>
                    </m:oMath>
                  </m:oMathPara>
                </a14:m>
                <a:endParaRPr lang="en-CA" dirty="0"/>
              </a:p>
            </p:txBody>
          </p:sp>
        </mc:Choice>
        <mc:Fallback xmlns="">
          <p:sp>
            <p:nvSpPr>
              <p:cNvPr id="8" name="Content Placeholder 2">
                <a:extLst>
                  <a:ext uri="{FF2B5EF4-FFF2-40B4-BE49-F238E27FC236}">
                    <a16:creationId xmlns:a16="http://schemas.microsoft.com/office/drawing/2014/main" id="{95E9BF80-D9E7-E74A-8706-74295F8E8BED}"/>
                  </a:ext>
                </a:extLst>
              </p:cNvPr>
              <p:cNvSpPr txBox="1">
                <a:spLocks noRot="1" noChangeAspect="1" noMove="1" noResize="1" noEditPoints="1" noAdjustHandles="1" noChangeArrowheads="1" noChangeShapeType="1" noTextEdit="1"/>
              </p:cNvSpPr>
              <p:nvPr/>
            </p:nvSpPr>
            <p:spPr>
              <a:xfrm>
                <a:off x="3314700" y="2055812"/>
                <a:ext cx="8877300" cy="2263775"/>
              </a:xfrm>
              <a:prstGeom prst="rect">
                <a:avLst/>
              </a:prstGeom>
              <a:blipFill>
                <a:blip r:embed="rId3"/>
                <a:stretch>
                  <a:fillRect t="-45251" b="-620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96F6EBD-1E04-944E-81FC-0388D6862534}"/>
                  </a:ext>
                </a:extLst>
              </p:cNvPr>
              <p:cNvSpPr txBox="1">
                <a:spLocks/>
              </p:cNvSpPr>
              <p:nvPr/>
            </p:nvSpPr>
            <p:spPr>
              <a:xfrm>
                <a:off x="3314700" y="4319588"/>
                <a:ext cx="8877300" cy="2538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𝑖𝑗</m:t>
                          </m:r>
                        </m:sub>
                      </m:sSub>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num>
                        <m:den>
                          <m:sSub>
                            <m:sSubPr>
                              <m:ctrlPr>
                                <a:rPr lang="en-CA" i="1">
                                  <a:latin typeface="Cambria Math" panose="02040503050406030204" pitchFamily="18" charset="0"/>
                                </a:rPr>
                              </m:ctrlPr>
                            </m:sSubPr>
                            <m:e>
                              <m:r>
                                <a:rPr lang="en-CA" i="1">
                                  <a:latin typeface="Cambria Math" panose="02040503050406030204" pitchFamily="18" charset="0"/>
                                </a:rPr>
                                <m:t>𝜂</m:t>
                              </m:r>
                            </m:e>
                            <m:sub>
                              <m:r>
                                <a:rPr lang="en-CA" i="1">
                                  <a:latin typeface="Cambria Math" panose="02040503050406030204" pitchFamily="18" charset="0"/>
                                </a:rPr>
                                <m:t>𝑖</m:t>
                              </m:r>
                            </m:sub>
                          </m:sSub>
                        </m:den>
                      </m:f>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num>
                        <m:den>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e>
                          </m:nary>
                        </m:den>
                      </m:f>
                    </m:oMath>
                  </m:oMathPara>
                </a14:m>
                <a:endParaRPr lang="en-CA" dirty="0"/>
              </a:p>
            </p:txBody>
          </p:sp>
        </mc:Choice>
        <mc:Fallback xmlns="">
          <p:sp>
            <p:nvSpPr>
              <p:cNvPr id="9" name="Content Placeholder 2">
                <a:extLst>
                  <a:ext uri="{FF2B5EF4-FFF2-40B4-BE49-F238E27FC236}">
                    <a16:creationId xmlns:a16="http://schemas.microsoft.com/office/drawing/2014/main" id="{B96F6EBD-1E04-944E-81FC-0388D6862534}"/>
                  </a:ext>
                </a:extLst>
              </p:cNvPr>
              <p:cNvSpPr txBox="1">
                <a:spLocks noRot="1" noChangeAspect="1" noMove="1" noResize="1" noEditPoints="1" noAdjustHandles="1" noChangeArrowheads="1" noChangeShapeType="1" noTextEdit="1"/>
              </p:cNvSpPr>
              <p:nvPr/>
            </p:nvSpPr>
            <p:spPr>
              <a:xfrm>
                <a:off x="3314700" y="4319588"/>
                <a:ext cx="8877300" cy="2538412"/>
              </a:xfrm>
              <a:prstGeom prst="rect">
                <a:avLst/>
              </a:prstGeom>
              <a:blipFill>
                <a:blip r:embed="rId4"/>
                <a:stretch>
                  <a:fillRect t="-46269" b="-3830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596C502-AB1C-4645-AD00-22EF6EDD6614}"/>
              </a:ext>
            </a:extLst>
          </p:cNvPr>
          <p:cNvSpPr txBox="1"/>
          <p:nvPr/>
        </p:nvSpPr>
        <p:spPr>
          <a:xfrm>
            <a:off x="231052" y="2336534"/>
            <a:ext cx="2855048" cy="830997"/>
          </a:xfrm>
          <a:prstGeom prst="rect">
            <a:avLst/>
          </a:prstGeom>
          <a:noFill/>
          <a:ln w="28575">
            <a:solidFill>
              <a:srgbClr val="C00712"/>
            </a:solidFill>
          </a:ln>
        </p:spPr>
        <p:txBody>
          <a:bodyPr wrap="square" rtlCol="0">
            <a:spAutoFit/>
          </a:bodyPr>
          <a:lstStyle/>
          <a:p>
            <a:pPr algn="ctr"/>
            <a:r>
              <a:rPr lang="en-US" sz="2400" dirty="0"/>
              <a:t>Normalized Functional Response</a:t>
            </a:r>
            <a:endParaRPr lang="en-CA" sz="2400" dirty="0"/>
          </a:p>
        </p:txBody>
      </p:sp>
      <p:sp>
        <p:nvSpPr>
          <p:cNvPr id="13" name="TextBox 12">
            <a:extLst>
              <a:ext uri="{FF2B5EF4-FFF2-40B4-BE49-F238E27FC236}">
                <a16:creationId xmlns:a16="http://schemas.microsoft.com/office/drawing/2014/main" id="{59C0C08F-A18D-8543-AD0C-40CFA890DE51}"/>
              </a:ext>
            </a:extLst>
          </p:cNvPr>
          <p:cNvSpPr txBox="1"/>
          <p:nvPr/>
        </p:nvSpPr>
        <p:spPr>
          <a:xfrm>
            <a:off x="231052" y="4608511"/>
            <a:ext cx="2855048" cy="830997"/>
          </a:xfrm>
          <a:prstGeom prst="rect">
            <a:avLst/>
          </a:prstGeom>
          <a:noFill/>
          <a:ln w="28575">
            <a:solidFill>
              <a:srgbClr val="C00712"/>
            </a:solidFill>
          </a:ln>
        </p:spPr>
        <p:txBody>
          <a:bodyPr wrap="square" rtlCol="0">
            <a:spAutoFit/>
          </a:bodyPr>
          <a:lstStyle/>
          <a:p>
            <a:pPr algn="ctr"/>
            <a:r>
              <a:rPr lang="en-US" sz="2400" dirty="0"/>
              <a:t>Relative Inverse Attack Rate </a:t>
            </a:r>
            <a:endParaRPr lang="en-CA" sz="2400" dirty="0"/>
          </a:p>
        </p:txBody>
      </p:sp>
      <p:sp>
        <p:nvSpPr>
          <p:cNvPr id="3" name="Slide Number Placeholder 2">
            <a:extLst>
              <a:ext uri="{FF2B5EF4-FFF2-40B4-BE49-F238E27FC236}">
                <a16:creationId xmlns:a16="http://schemas.microsoft.com/office/drawing/2014/main" id="{3F0B7D5C-ED55-6E4E-A39F-DDD643F5C5FB}"/>
              </a:ext>
            </a:extLst>
          </p:cNvPr>
          <p:cNvSpPr>
            <a:spLocks noGrp="1"/>
          </p:cNvSpPr>
          <p:nvPr>
            <p:ph type="sldNum" sz="quarter" idx="12"/>
          </p:nvPr>
        </p:nvSpPr>
        <p:spPr/>
        <p:txBody>
          <a:bodyPr/>
          <a:lstStyle/>
          <a:p>
            <a:fld id="{C5DA7052-C423-4619-94C5-7675C9C0BF33}" type="slidenum">
              <a:rPr lang="en-CA" smtClean="0"/>
              <a:pPr/>
              <a:t>29</a:t>
            </a:fld>
            <a:endParaRPr lang="en-CA" dirty="0"/>
          </a:p>
        </p:txBody>
      </p:sp>
    </p:spTree>
    <p:extLst>
      <p:ext uri="{BB962C8B-B14F-4D97-AF65-F5344CB8AC3E}">
        <p14:creationId xmlns:p14="http://schemas.microsoft.com/office/powerpoint/2010/main" val="671688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Types</a:t>
            </a:r>
          </a:p>
        </p:txBody>
      </p:sp>
      <p:sp>
        <p:nvSpPr>
          <p:cNvPr id="3" name="Content Placeholder 2"/>
          <p:cNvSpPr>
            <a:spLocks noGrp="1"/>
          </p:cNvSpPr>
          <p:nvPr>
            <p:ph idx="1"/>
          </p:nvPr>
        </p:nvSpPr>
        <p:spPr/>
        <p:txBody>
          <a:bodyPr>
            <a:normAutofit/>
          </a:bodyPr>
          <a:lstStyle/>
          <a:p>
            <a:r>
              <a:rPr lang="en-CA" dirty="0"/>
              <a:t>Two Main Components to our model:</a:t>
            </a:r>
          </a:p>
          <a:p>
            <a:pPr marL="914400" lvl="1" indent="-457200">
              <a:buFont typeface="+mj-lt"/>
              <a:buAutoNum type="arabicPeriod"/>
            </a:pPr>
            <a:r>
              <a:rPr lang="en-CA" dirty="0"/>
              <a:t>Adding new nodes (which can be thought of as new “species” when unlinked)</a:t>
            </a:r>
          </a:p>
          <a:p>
            <a:pPr marL="914400" lvl="1" indent="-457200">
              <a:buFont typeface="+mj-lt"/>
              <a:buAutoNum type="arabicPeriod"/>
            </a:pPr>
            <a:r>
              <a:rPr lang="en-CA" dirty="0"/>
              <a:t>Linking the life stages together</a:t>
            </a:r>
          </a:p>
          <a:p>
            <a:r>
              <a:rPr lang="en-CA" dirty="0"/>
              <a:t>We already know what happens when we increase web complexity</a:t>
            </a:r>
          </a:p>
          <a:p>
            <a:r>
              <a:rPr lang="en-CA" dirty="0"/>
              <a:t>The novel step is linking life stages</a:t>
            </a:r>
          </a:p>
          <a:p>
            <a:r>
              <a:rPr lang="en-CA" dirty="0"/>
              <a:t>We want to disentangle these two steps</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2C444230-7614-514E-B9AC-168F03456B88}"/>
              </a:ext>
            </a:extLst>
          </p:cNvPr>
          <p:cNvSpPr>
            <a:spLocks noGrp="1"/>
          </p:cNvSpPr>
          <p:nvPr>
            <p:ph type="sldNum" sz="quarter" idx="12"/>
          </p:nvPr>
        </p:nvSpPr>
        <p:spPr/>
        <p:txBody>
          <a:bodyPr/>
          <a:lstStyle/>
          <a:p>
            <a:fld id="{C5DA7052-C423-4619-94C5-7675C9C0BF33}" type="slidenum">
              <a:rPr lang="en-CA" smtClean="0"/>
              <a:pPr/>
              <a:t>30</a:t>
            </a:fld>
            <a:endParaRPr lang="en-CA" dirty="0"/>
          </a:p>
        </p:txBody>
      </p:sp>
    </p:spTree>
    <p:extLst>
      <p:ext uri="{BB962C8B-B14F-4D97-AF65-F5344CB8AC3E}">
        <p14:creationId xmlns:p14="http://schemas.microsoft.com/office/powerpoint/2010/main" val="3416221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796" y="365125"/>
            <a:ext cx="8576004" cy="1325563"/>
          </a:xfrm>
        </p:spPr>
        <p:txBody>
          <a:bodyPr/>
          <a:lstStyle/>
          <a:p>
            <a:r>
              <a:rPr lang="en-CA" b="1" dirty="0"/>
              <a:t>Model Types</a:t>
            </a:r>
          </a:p>
        </p:txBody>
      </p:sp>
      <p:sp>
        <p:nvSpPr>
          <p:cNvPr id="3" name="Content Placeholder 2"/>
          <p:cNvSpPr>
            <a:spLocks noGrp="1"/>
          </p:cNvSpPr>
          <p:nvPr>
            <p:ph idx="1"/>
          </p:nvPr>
        </p:nvSpPr>
        <p:spPr>
          <a:xfrm>
            <a:off x="2689413" y="1377870"/>
            <a:ext cx="5414682" cy="4799093"/>
          </a:xfrm>
        </p:spPr>
        <p:txBody>
          <a:bodyPr>
            <a:normAutofit/>
          </a:bodyPr>
          <a:lstStyle/>
          <a:p>
            <a:pPr marL="514350" indent="-514350">
              <a:lnSpc>
                <a:spcPct val="200000"/>
              </a:lnSpc>
              <a:buFont typeface="+mj-lt"/>
              <a:buAutoNum type="arabicPeriod"/>
            </a:pPr>
            <a:r>
              <a:rPr lang="en-CA" b="1" dirty="0">
                <a:solidFill>
                  <a:srgbClr val="F67770"/>
                </a:solidFill>
              </a:rPr>
              <a:t>Unmodified ATN model</a:t>
            </a:r>
          </a:p>
          <a:p>
            <a:pPr marL="514350" indent="-514350">
              <a:lnSpc>
                <a:spcPct val="200000"/>
              </a:lnSpc>
              <a:buFont typeface="+mj-lt"/>
              <a:buAutoNum type="arabicPeriod"/>
            </a:pPr>
            <a:r>
              <a:rPr lang="en-CA" b="1" dirty="0">
                <a:solidFill>
                  <a:srgbClr val="1BB840"/>
                </a:solidFill>
              </a:rPr>
              <a:t>Extended model with new life history nodes</a:t>
            </a:r>
          </a:p>
          <a:p>
            <a:pPr marL="514350" indent="-514350">
              <a:lnSpc>
                <a:spcPct val="200000"/>
              </a:lnSpc>
              <a:buFont typeface="+mj-lt"/>
              <a:buAutoNum type="arabicPeriod"/>
            </a:pPr>
            <a:r>
              <a:rPr lang="en-CA" b="1" dirty="0">
                <a:solidFill>
                  <a:srgbClr val="649EFC"/>
                </a:solidFill>
              </a:rPr>
              <a:t>Linked extended model, where life stages grow and reproduce</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TextBox 3">
            <a:extLst>
              <a:ext uri="{FF2B5EF4-FFF2-40B4-BE49-F238E27FC236}">
                <a16:creationId xmlns:a16="http://schemas.microsoft.com/office/drawing/2014/main" id="{9B48A084-E47A-A540-BD4B-D9EF9FEEA136}"/>
              </a:ext>
            </a:extLst>
          </p:cNvPr>
          <p:cNvSpPr txBox="1"/>
          <p:nvPr/>
        </p:nvSpPr>
        <p:spPr>
          <a:xfrm>
            <a:off x="926584" y="2733496"/>
            <a:ext cx="1674446" cy="1200329"/>
          </a:xfrm>
          <a:prstGeom prst="rect">
            <a:avLst/>
          </a:prstGeom>
          <a:noFill/>
        </p:spPr>
        <p:txBody>
          <a:bodyPr wrap="square" rtlCol="0">
            <a:spAutoFit/>
          </a:bodyPr>
          <a:lstStyle/>
          <a:p>
            <a:r>
              <a:rPr lang="en-CA" sz="2400" dirty="0"/>
              <a:t>Hard to disentangle effects</a:t>
            </a:r>
            <a:endParaRPr lang="en-US" sz="2400" dirty="0"/>
          </a:p>
        </p:txBody>
      </p:sp>
      <p:sp>
        <p:nvSpPr>
          <p:cNvPr id="9" name="Curved Right Arrow 8">
            <a:extLst>
              <a:ext uri="{FF2B5EF4-FFF2-40B4-BE49-F238E27FC236}">
                <a16:creationId xmlns:a16="http://schemas.microsoft.com/office/drawing/2014/main" id="{2FEED3EA-ED50-BF46-967F-65DD667FEA2C}"/>
              </a:ext>
            </a:extLst>
          </p:cNvPr>
          <p:cNvSpPr/>
          <p:nvPr/>
        </p:nvSpPr>
        <p:spPr>
          <a:xfrm>
            <a:off x="208143" y="1690688"/>
            <a:ext cx="2481270" cy="37239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a:extLst>
              <a:ext uri="{FF2B5EF4-FFF2-40B4-BE49-F238E27FC236}">
                <a16:creationId xmlns:a16="http://schemas.microsoft.com/office/drawing/2014/main" id="{B9A46D3C-CA80-F440-A1B5-3B58B19E5524}"/>
              </a:ext>
            </a:extLst>
          </p:cNvPr>
          <p:cNvSpPr/>
          <p:nvPr/>
        </p:nvSpPr>
        <p:spPr>
          <a:xfrm>
            <a:off x="7924801" y="3281081"/>
            <a:ext cx="1488141" cy="221929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9CB5034-F8BC-2E40-B2F3-367E9901586C}"/>
              </a:ext>
            </a:extLst>
          </p:cNvPr>
          <p:cNvSpPr txBox="1"/>
          <p:nvPr/>
        </p:nvSpPr>
        <p:spPr>
          <a:xfrm>
            <a:off x="9535230" y="3605897"/>
            <a:ext cx="2100270" cy="1569660"/>
          </a:xfrm>
          <a:prstGeom prst="rect">
            <a:avLst/>
          </a:prstGeom>
          <a:noFill/>
        </p:spPr>
        <p:txBody>
          <a:bodyPr wrap="square" rtlCol="0">
            <a:spAutoFit/>
          </a:bodyPr>
          <a:lstStyle/>
          <a:p>
            <a:r>
              <a:rPr lang="en-CA" sz="2400" dirty="0"/>
              <a:t>This step examines role of linking life stages</a:t>
            </a:r>
            <a:endParaRPr lang="en-US" sz="2400" dirty="0"/>
          </a:p>
        </p:txBody>
      </p:sp>
      <p:sp>
        <p:nvSpPr>
          <p:cNvPr id="14" name="TextBox 13">
            <a:extLst>
              <a:ext uri="{FF2B5EF4-FFF2-40B4-BE49-F238E27FC236}">
                <a16:creationId xmlns:a16="http://schemas.microsoft.com/office/drawing/2014/main" id="{5B737FF9-C68B-0440-8318-DA1CAF02352E}"/>
              </a:ext>
            </a:extLst>
          </p:cNvPr>
          <p:cNvSpPr txBox="1"/>
          <p:nvPr/>
        </p:nvSpPr>
        <p:spPr>
          <a:xfrm>
            <a:off x="8046024" y="904646"/>
            <a:ext cx="3361362" cy="1569660"/>
          </a:xfrm>
          <a:prstGeom prst="rect">
            <a:avLst/>
          </a:prstGeom>
          <a:noFill/>
        </p:spPr>
        <p:txBody>
          <a:bodyPr wrap="square" rtlCol="0">
            <a:spAutoFit/>
          </a:bodyPr>
          <a:lstStyle/>
          <a:p>
            <a:pPr algn="ctr"/>
            <a:r>
              <a:rPr lang="en-CA" sz="2400" b="1" dirty="0">
                <a:solidFill>
                  <a:srgbClr val="1BB840"/>
                </a:solidFill>
              </a:rPr>
              <a:t>The extended model is only an approximation of the well studied ATN model</a:t>
            </a:r>
            <a:endParaRPr lang="en-US" sz="2400" b="1" dirty="0">
              <a:solidFill>
                <a:srgbClr val="1BB840"/>
              </a:solidFill>
            </a:endParaRPr>
          </a:p>
        </p:txBody>
      </p:sp>
      <p:sp>
        <p:nvSpPr>
          <p:cNvPr id="16" name="Oval 15">
            <a:extLst>
              <a:ext uri="{FF2B5EF4-FFF2-40B4-BE49-F238E27FC236}">
                <a16:creationId xmlns:a16="http://schemas.microsoft.com/office/drawing/2014/main" id="{BD992E73-617F-2B46-A105-9241803DC9A4}"/>
              </a:ext>
            </a:extLst>
          </p:cNvPr>
          <p:cNvSpPr/>
          <p:nvPr/>
        </p:nvSpPr>
        <p:spPr>
          <a:xfrm>
            <a:off x="7602070" y="645458"/>
            <a:ext cx="4249271" cy="20880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BD4D8EB-091D-3A4A-982C-236F8438091B}"/>
              </a:ext>
            </a:extLst>
          </p:cNvPr>
          <p:cNvSpPr>
            <a:spLocks noGrp="1"/>
          </p:cNvSpPr>
          <p:nvPr>
            <p:ph type="sldNum" sz="quarter" idx="12"/>
          </p:nvPr>
        </p:nvSpPr>
        <p:spPr/>
        <p:txBody>
          <a:bodyPr/>
          <a:lstStyle/>
          <a:p>
            <a:fld id="{C5DA7052-C423-4619-94C5-7675C9C0BF33}" type="slidenum">
              <a:rPr lang="en-CA" smtClean="0"/>
              <a:pPr/>
              <a:t>31</a:t>
            </a:fld>
            <a:endParaRPr lang="en-CA" dirty="0"/>
          </a:p>
        </p:txBody>
      </p:sp>
    </p:spTree>
    <p:extLst>
      <p:ext uri="{BB962C8B-B14F-4D97-AF65-F5344CB8AC3E}">
        <p14:creationId xmlns:p14="http://schemas.microsoft.com/office/powerpoint/2010/main" val="84750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2" grpId="0" animBg="1"/>
      <p:bldP spid="13" grpId="0"/>
      <p:bldP spid="14"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a:t>
            </a:r>
          </a:p>
        </p:txBody>
      </p:sp>
      <p:sp>
        <p:nvSpPr>
          <p:cNvPr id="3" name="Content Placeholder 2"/>
          <p:cNvSpPr>
            <a:spLocks noGrp="1"/>
          </p:cNvSpPr>
          <p:nvPr>
            <p:ph idx="1"/>
          </p:nvPr>
        </p:nvSpPr>
        <p:spPr>
          <a:xfrm>
            <a:off x="838200" y="1453662"/>
            <a:ext cx="10515600" cy="5111261"/>
          </a:xfrm>
        </p:spPr>
        <p:txBody>
          <a:bodyPr>
            <a:normAutofit/>
          </a:bodyPr>
          <a:lstStyle/>
          <a:p>
            <a:r>
              <a:rPr lang="en-CA" dirty="0"/>
              <a:t>Model Realism</a:t>
            </a:r>
          </a:p>
          <a:p>
            <a:pPr lvl="1"/>
            <a:r>
              <a:rPr lang="en-CA" dirty="0"/>
              <a:t>Is our ecosystem model realistic?</a:t>
            </a:r>
          </a:p>
          <a:p>
            <a:r>
              <a:rPr lang="en-CA" dirty="0"/>
              <a:t>General Simulation Output</a:t>
            </a:r>
          </a:p>
          <a:p>
            <a:pPr lvl="1"/>
            <a:r>
              <a:rPr lang="en-CA" dirty="0"/>
              <a:t>Compare models</a:t>
            </a:r>
          </a:p>
          <a:p>
            <a:r>
              <a:rPr lang="en-CA" dirty="0"/>
              <a:t>Linked Model</a:t>
            </a:r>
          </a:p>
          <a:p>
            <a:pPr lvl="1"/>
            <a:r>
              <a:rPr lang="en-CA" dirty="0"/>
              <a:t>Fish traits correlations</a:t>
            </a:r>
          </a:p>
        </p:txBody>
      </p:sp>
      <p:sp>
        <p:nvSpPr>
          <p:cNvPr id="5" name="TextBox 4"/>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4" name="Slide Number Placeholder 3">
            <a:extLst>
              <a:ext uri="{FF2B5EF4-FFF2-40B4-BE49-F238E27FC236}">
                <a16:creationId xmlns:a16="http://schemas.microsoft.com/office/drawing/2014/main" id="{4F4CCB9B-8393-A148-811F-F5D42280DA80}"/>
              </a:ext>
            </a:extLst>
          </p:cNvPr>
          <p:cNvSpPr>
            <a:spLocks noGrp="1"/>
          </p:cNvSpPr>
          <p:nvPr>
            <p:ph type="sldNum" sz="quarter" idx="12"/>
          </p:nvPr>
        </p:nvSpPr>
        <p:spPr/>
        <p:txBody>
          <a:bodyPr/>
          <a:lstStyle/>
          <a:p>
            <a:fld id="{C5DA7052-C423-4619-94C5-7675C9C0BF33}" type="slidenum">
              <a:rPr lang="en-CA" smtClean="0"/>
              <a:pPr/>
              <a:t>32</a:t>
            </a:fld>
            <a:endParaRPr lang="en-CA" dirty="0"/>
          </a:p>
        </p:txBody>
      </p:sp>
    </p:spTree>
    <p:extLst>
      <p:ext uri="{BB962C8B-B14F-4D97-AF65-F5344CB8AC3E}">
        <p14:creationId xmlns:p14="http://schemas.microsoft.com/office/powerpoint/2010/main" val="3156052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5" name="Picture 4">
            <a:extLst>
              <a:ext uri="{FF2B5EF4-FFF2-40B4-BE49-F238E27FC236}">
                <a16:creationId xmlns:a16="http://schemas.microsoft.com/office/drawing/2014/main" id="{B005027E-FBB0-634A-BA65-36B21BA72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77" y="461664"/>
            <a:ext cx="4942623" cy="6396335"/>
          </a:xfrm>
          <a:prstGeom prst="rect">
            <a:avLst/>
          </a:prstGeom>
        </p:spPr>
      </p:pic>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Model Realism</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6411177" cy="4351338"/>
          </a:xfrm>
        </p:spPr>
        <p:txBody>
          <a:bodyPr/>
          <a:lstStyle/>
          <a:p>
            <a:r>
              <a:rPr lang="en-CA" dirty="0"/>
              <a:t>Realistic life history growth curves</a:t>
            </a:r>
          </a:p>
          <a:p>
            <a:r>
              <a:rPr lang="en-CA" dirty="0"/>
              <a:t>Each web has similarly sized species</a:t>
            </a:r>
          </a:p>
        </p:txBody>
      </p:sp>
      <p:sp>
        <p:nvSpPr>
          <p:cNvPr id="2" name="Slide Number Placeholder 1">
            <a:extLst>
              <a:ext uri="{FF2B5EF4-FFF2-40B4-BE49-F238E27FC236}">
                <a16:creationId xmlns:a16="http://schemas.microsoft.com/office/drawing/2014/main" id="{A4F42509-9492-7D4C-86C6-F5228AEE80F3}"/>
              </a:ext>
            </a:extLst>
          </p:cNvPr>
          <p:cNvSpPr>
            <a:spLocks noGrp="1"/>
          </p:cNvSpPr>
          <p:nvPr>
            <p:ph type="sldNum" sz="quarter" idx="12"/>
          </p:nvPr>
        </p:nvSpPr>
        <p:spPr/>
        <p:txBody>
          <a:bodyPr/>
          <a:lstStyle/>
          <a:p>
            <a:fld id="{C5DA7052-C423-4619-94C5-7675C9C0BF33}" type="slidenum">
              <a:rPr lang="en-CA" smtClean="0"/>
              <a:pPr/>
              <a:t>33</a:t>
            </a:fld>
            <a:endParaRPr lang="en-CA" dirty="0"/>
          </a:p>
        </p:txBody>
      </p:sp>
    </p:spTree>
    <p:extLst>
      <p:ext uri="{BB962C8B-B14F-4D97-AF65-F5344CB8AC3E}">
        <p14:creationId xmlns:p14="http://schemas.microsoft.com/office/powerpoint/2010/main" val="3316484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Model Realism</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6411177" cy="4351338"/>
          </a:xfrm>
        </p:spPr>
        <p:txBody>
          <a:bodyPr/>
          <a:lstStyle/>
          <a:p>
            <a:r>
              <a:rPr lang="en-CA" dirty="0"/>
              <a:t>Extinctions occur randomly with respect to allometric ratio (predator/prey ratio)</a:t>
            </a:r>
          </a:p>
          <a:p>
            <a:pPr lvl="1"/>
            <a:r>
              <a:rPr lang="en-CA" dirty="0"/>
              <a:t>True for all model types</a:t>
            </a:r>
          </a:p>
          <a:p>
            <a:pPr lvl="1"/>
            <a:r>
              <a:rPr lang="en-CA" dirty="0"/>
              <a:t>Models are not differentially selecting for any particular allometric ratio</a:t>
            </a:r>
          </a:p>
          <a:p>
            <a:r>
              <a:rPr lang="en-CA" dirty="0"/>
              <a:t>A sufficient number of species survive in all three model types</a:t>
            </a:r>
          </a:p>
        </p:txBody>
      </p:sp>
      <p:pic>
        <p:nvPicPr>
          <p:cNvPr id="13" name="Picture 12">
            <a:extLst>
              <a:ext uri="{FF2B5EF4-FFF2-40B4-BE49-F238E27FC236}">
                <a16:creationId xmlns:a16="http://schemas.microsoft.com/office/drawing/2014/main" id="{F31F212A-1952-AF48-AF5D-67677FD1A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77" y="461665"/>
            <a:ext cx="4942623" cy="6396336"/>
          </a:xfrm>
          <a:prstGeom prst="rect">
            <a:avLst/>
          </a:prstGeom>
        </p:spPr>
      </p:pic>
      <p:sp>
        <p:nvSpPr>
          <p:cNvPr id="2" name="Slide Number Placeholder 1">
            <a:extLst>
              <a:ext uri="{FF2B5EF4-FFF2-40B4-BE49-F238E27FC236}">
                <a16:creationId xmlns:a16="http://schemas.microsoft.com/office/drawing/2014/main" id="{839DA84F-266B-524A-828F-2E06ECC98F3B}"/>
              </a:ext>
            </a:extLst>
          </p:cNvPr>
          <p:cNvSpPr>
            <a:spLocks noGrp="1"/>
          </p:cNvSpPr>
          <p:nvPr>
            <p:ph type="sldNum" sz="quarter" idx="12"/>
          </p:nvPr>
        </p:nvSpPr>
        <p:spPr/>
        <p:txBody>
          <a:bodyPr/>
          <a:lstStyle/>
          <a:p>
            <a:fld id="{C5DA7052-C423-4619-94C5-7675C9C0BF33}" type="slidenum">
              <a:rPr lang="en-CA" smtClean="0"/>
              <a:pPr/>
              <a:t>34</a:t>
            </a:fld>
            <a:endParaRPr lang="en-CA" dirty="0"/>
          </a:p>
        </p:txBody>
      </p:sp>
    </p:spTree>
    <p:extLst>
      <p:ext uri="{BB962C8B-B14F-4D97-AF65-F5344CB8AC3E}">
        <p14:creationId xmlns:p14="http://schemas.microsoft.com/office/powerpoint/2010/main" val="97777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General Simulations</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6411177" cy="4351338"/>
          </a:xfrm>
        </p:spPr>
        <p:txBody>
          <a:bodyPr/>
          <a:lstStyle/>
          <a:p>
            <a:r>
              <a:rPr lang="en-CA" dirty="0"/>
              <a:t>A typical time series highlighting the fluctuations in life stage biomass over the years</a:t>
            </a:r>
          </a:p>
          <a:p>
            <a:r>
              <a:rPr lang="en-CA" dirty="0"/>
              <a:t>200 years to stabilize</a:t>
            </a:r>
          </a:p>
          <a:p>
            <a:r>
              <a:rPr lang="en-CA" dirty="0"/>
              <a:t>Last 20 years for analysis</a:t>
            </a:r>
          </a:p>
          <a:p>
            <a:endParaRPr lang="en-CA" dirty="0"/>
          </a:p>
        </p:txBody>
      </p:sp>
      <p:pic>
        <p:nvPicPr>
          <p:cNvPr id="3" name="Picture 2">
            <a:extLst>
              <a:ext uri="{FF2B5EF4-FFF2-40B4-BE49-F238E27FC236}">
                <a16:creationId xmlns:a16="http://schemas.microsoft.com/office/drawing/2014/main" id="{6700D20C-2C04-B84F-920B-2D624B0A7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77" y="461664"/>
            <a:ext cx="4942623" cy="6396335"/>
          </a:xfrm>
          <a:prstGeom prst="rect">
            <a:avLst/>
          </a:prstGeom>
        </p:spPr>
      </p:pic>
      <p:cxnSp>
        <p:nvCxnSpPr>
          <p:cNvPr id="5" name="Straight Connector 4">
            <a:extLst>
              <a:ext uri="{FF2B5EF4-FFF2-40B4-BE49-F238E27FC236}">
                <a16:creationId xmlns:a16="http://schemas.microsoft.com/office/drawing/2014/main" id="{93656DDA-E2B7-B643-A5B6-D03489576EBA}"/>
              </a:ext>
            </a:extLst>
          </p:cNvPr>
          <p:cNvCxnSpPr>
            <a:cxnSpLocks/>
          </p:cNvCxnSpPr>
          <p:nvPr/>
        </p:nvCxnSpPr>
        <p:spPr>
          <a:xfrm>
            <a:off x="10580914" y="636814"/>
            <a:ext cx="0" cy="5710198"/>
          </a:xfrm>
          <a:prstGeom prst="line">
            <a:avLst/>
          </a:prstGeom>
          <a:ln w="47625">
            <a:solidFill>
              <a:srgbClr val="70058D"/>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E4D5285-963C-D746-959F-37A4AFC724C3}"/>
              </a:ext>
            </a:extLst>
          </p:cNvPr>
          <p:cNvSpPr>
            <a:spLocks noGrp="1"/>
          </p:cNvSpPr>
          <p:nvPr>
            <p:ph type="sldNum" sz="quarter" idx="12"/>
          </p:nvPr>
        </p:nvSpPr>
        <p:spPr/>
        <p:txBody>
          <a:bodyPr/>
          <a:lstStyle/>
          <a:p>
            <a:fld id="{C5DA7052-C423-4619-94C5-7675C9C0BF33}" type="slidenum">
              <a:rPr lang="en-CA" smtClean="0"/>
              <a:pPr/>
              <a:t>35</a:t>
            </a:fld>
            <a:endParaRPr lang="en-CA" dirty="0"/>
          </a:p>
        </p:txBody>
      </p:sp>
    </p:spTree>
    <p:extLst>
      <p:ext uri="{BB962C8B-B14F-4D97-AF65-F5344CB8AC3E}">
        <p14:creationId xmlns:p14="http://schemas.microsoft.com/office/powerpoint/2010/main" val="332867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General Simulations</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3701143" cy="4351338"/>
          </a:xfrm>
        </p:spPr>
        <p:txBody>
          <a:bodyPr/>
          <a:lstStyle/>
          <a:p>
            <a:r>
              <a:rPr lang="en-CA" dirty="0"/>
              <a:t>No difference in CV of total ecosystem biomass between model types</a:t>
            </a:r>
          </a:p>
          <a:p>
            <a:r>
              <a:rPr lang="en-CA" dirty="0"/>
              <a:t>Simulations are too variable to detect differences between model types</a:t>
            </a:r>
          </a:p>
        </p:txBody>
      </p:sp>
      <p:pic>
        <p:nvPicPr>
          <p:cNvPr id="5" name="Picture 4">
            <a:extLst>
              <a:ext uri="{FF2B5EF4-FFF2-40B4-BE49-F238E27FC236}">
                <a16:creationId xmlns:a16="http://schemas.microsoft.com/office/drawing/2014/main" id="{CCB4A1D9-52C8-C94A-8836-A8DE691B876D}"/>
              </a:ext>
            </a:extLst>
          </p:cNvPr>
          <p:cNvPicPr>
            <a:picLocks noChangeAspect="1"/>
          </p:cNvPicPr>
          <p:nvPr/>
        </p:nvPicPr>
        <p:blipFill rotWithShape="1">
          <a:blip r:embed="rId3">
            <a:extLst>
              <a:ext uri="{28A0092B-C50C-407E-A947-70E740481C1C}">
                <a14:useLocalDpi xmlns:a14="http://schemas.microsoft.com/office/drawing/2010/main" val="0"/>
              </a:ext>
            </a:extLst>
          </a:blip>
          <a:srcRect b="49525"/>
          <a:stretch/>
        </p:blipFill>
        <p:spPr>
          <a:xfrm>
            <a:off x="4147457" y="1603188"/>
            <a:ext cx="8044542" cy="5254811"/>
          </a:xfrm>
          <a:prstGeom prst="rect">
            <a:avLst/>
          </a:prstGeom>
        </p:spPr>
      </p:pic>
      <p:sp>
        <p:nvSpPr>
          <p:cNvPr id="2" name="Slide Number Placeholder 1">
            <a:extLst>
              <a:ext uri="{FF2B5EF4-FFF2-40B4-BE49-F238E27FC236}">
                <a16:creationId xmlns:a16="http://schemas.microsoft.com/office/drawing/2014/main" id="{70E347B6-6831-1447-9882-C4D6A8EC2744}"/>
              </a:ext>
            </a:extLst>
          </p:cNvPr>
          <p:cNvSpPr>
            <a:spLocks noGrp="1"/>
          </p:cNvSpPr>
          <p:nvPr>
            <p:ph type="sldNum" sz="quarter" idx="12"/>
          </p:nvPr>
        </p:nvSpPr>
        <p:spPr/>
        <p:txBody>
          <a:bodyPr/>
          <a:lstStyle/>
          <a:p>
            <a:fld id="{C5DA7052-C423-4619-94C5-7675C9C0BF33}" type="slidenum">
              <a:rPr lang="en-CA" smtClean="0"/>
              <a:pPr/>
              <a:t>36</a:t>
            </a:fld>
            <a:endParaRPr lang="en-CA" dirty="0"/>
          </a:p>
        </p:txBody>
      </p:sp>
    </p:spTree>
    <p:extLst>
      <p:ext uri="{BB962C8B-B14F-4D97-AF65-F5344CB8AC3E}">
        <p14:creationId xmlns:p14="http://schemas.microsoft.com/office/powerpoint/2010/main" val="1621247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General Simulations</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1" y="1825625"/>
            <a:ext cx="4305300" cy="4351338"/>
          </a:xfrm>
        </p:spPr>
        <p:txBody>
          <a:bodyPr/>
          <a:lstStyle/>
          <a:p>
            <a:r>
              <a:rPr lang="en-CA" dirty="0"/>
              <a:t>No difference in CV of fish biomass between model types</a:t>
            </a:r>
          </a:p>
          <a:p>
            <a:endParaRPr lang="en-CA" dirty="0"/>
          </a:p>
        </p:txBody>
      </p:sp>
      <p:pic>
        <p:nvPicPr>
          <p:cNvPr id="5" name="Picture 4">
            <a:extLst>
              <a:ext uri="{FF2B5EF4-FFF2-40B4-BE49-F238E27FC236}">
                <a16:creationId xmlns:a16="http://schemas.microsoft.com/office/drawing/2014/main" id="{CCB4A1D9-52C8-C94A-8836-A8DE691B876D}"/>
              </a:ext>
            </a:extLst>
          </p:cNvPr>
          <p:cNvPicPr>
            <a:picLocks noChangeAspect="1"/>
          </p:cNvPicPr>
          <p:nvPr/>
        </p:nvPicPr>
        <p:blipFill rotWithShape="1">
          <a:blip r:embed="rId3">
            <a:extLst>
              <a:ext uri="{28A0092B-C50C-407E-A947-70E740481C1C}">
                <a14:useLocalDpi xmlns:a14="http://schemas.microsoft.com/office/drawing/2010/main" val="0"/>
              </a:ext>
            </a:extLst>
          </a:blip>
          <a:srcRect t="50221"/>
          <a:stretch/>
        </p:blipFill>
        <p:spPr>
          <a:xfrm>
            <a:off x="4942820" y="2188029"/>
            <a:ext cx="7249179" cy="4669971"/>
          </a:xfrm>
          <a:prstGeom prst="rect">
            <a:avLst/>
          </a:prstGeom>
        </p:spPr>
      </p:pic>
      <p:sp>
        <p:nvSpPr>
          <p:cNvPr id="2" name="Slide Number Placeholder 1">
            <a:extLst>
              <a:ext uri="{FF2B5EF4-FFF2-40B4-BE49-F238E27FC236}">
                <a16:creationId xmlns:a16="http://schemas.microsoft.com/office/drawing/2014/main" id="{2BCD1740-FA82-7C40-ACCD-ED10CD0B6CA6}"/>
              </a:ext>
            </a:extLst>
          </p:cNvPr>
          <p:cNvSpPr>
            <a:spLocks noGrp="1"/>
          </p:cNvSpPr>
          <p:nvPr>
            <p:ph type="sldNum" sz="quarter" idx="12"/>
          </p:nvPr>
        </p:nvSpPr>
        <p:spPr/>
        <p:txBody>
          <a:bodyPr/>
          <a:lstStyle/>
          <a:p>
            <a:fld id="{C5DA7052-C423-4619-94C5-7675C9C0BF33}" type="slidenum">
              <a:rPr lang="en-CA" smtClean="0"/>
              <a:pPr/>
              <a:t>37</a:t>
            </a:fld>
            <a:endParaRPr lang="en-CA" dirty="0"/>
          </a:p>
        </p:txBody>
      </p:sp>
    </p:spTree>
    <p:extLst>
      <p:ext uri="{BB962C8B-B14F-4D97-AF65-F5344CB8AC3E}">
        <p14:creationId xmlns:p14="http://schemas.microsoft.com/office/powerpoint/2010/main" val="844834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General Simulations</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5097677" cy="4351338"/>
          </a:xfrm>
        </p:spPr>
        <p:txBody>
          <a:bodyPr>
            <a:normAutofit lnSpcReduction="10000"/>
          </a:bodyPr>
          <a:lstStyle/>
          <a:p>
            <a:r>
              <a:rPr lang="en-CA" dirty="0"/>
              <a:t>Original model often has no surviving fish species</a:t>
            </a:r>
          </a:p>
          <a:p>
            <a:r>
              <a:rPr lang="en-CA" dirty="0"/>
              <a:t>Original model has extremely low chance of having all fish species survive </a:t>
            </a:r>
          </a:p>
          <a:p>
            <a:r>
              <a:rPr lang="en-CA" dirty="0"/>
              <a:t>Linking life stages seem to force an “all or nothing outcome”, while the unlinked extended model has a more gradual trend, but this might not be significant</a:t>
            </a:r>
          </a:p>
          <a:p>
            <a:endParaRPr lang="en-CA" dirty="0"/>
          </a:p>
        </p:txBody>
      </p:sp>
      <p:pic>
        <p:nvPicPr>
          <p:cNvPr id="6" name="Picture 5">
            <a:extLst>
              <a:ext uri="{FF2B5EF4-FFF2-40B4-BE49-F238E27FC236}">
                <a16:creationId xmlns:a16="http://schemas.microsoft.com/office/drawing/2014/main" id="{AFA09DD1-839E-3744-A7F2-94D0C434C871}"/>
              </a:ext>
            </a:extLst>
          </p:cNvPr>
          <p:cNvPicPr>
            <a:picLocks noChangeAspect="1"/>
          </p:cNvPicPr>
          <p:nvPr/>
        </p:nvPicPr>
        <p:blipFill rotWithShape="1">
          <a:blip r:embed="rId3">
            <a:extLst>
              <a:ext uri="{28A0092B-C50C-407E-A947-70E740481C1C}">
                <a14:useLocalDpi xmlns:a14="http://schemas.microsoft.com/office/drawing/2010/main" val="0"/>
              </a:ext>
            </a:extLst>
          </a:blip>
          <a:srcRect r="16622" b="50172"/>
          <a:stretch/>
        </p:blipFill>
        <p:spPr>
          <a:xfrm>
            <a:off x="6061375" y="461665"/>
            <a:ext cx="5879605" cy="4547168"/>
          </a:xfrm>
          <a:prstGeom prst="rect">
            <a:avLst/>
          </a:prstGeom>
        </p:spPr>
      </p:pic>
      <p:pic>
        <p:nvPicPr>
          <p:cNvPr id="7" name="Picture 6">
            <a:extLst>
              <a:ext uri="{FF2B5EF4-FFF2-40B4-BE49-F238E27FC236}">
                <a16:creationId xmlns:a16="http://schemas.microsoft.com/office/drawing/2014/main" id="{304F18DF-D3BA-5444-AA32-C3576F616328}"/>
              </a:ext>
            </a:extLst>
          </p:cNvPr>
          <p:cNvPicPr>
            <a:picLocks noChangeAspect="1"/>
          </p:cNvPicPr>
          <p:nvPr/>
        </p:nvPicPr>
        <p:blipFill rotWithShape="1">
          <a:blip r:embed="rId3">
            <a:extLst>
              <a:ext uri="{28A0092B-C50C-407E-A947-70E740481C1C}">
                <a14:useLocalDpi xmlns:a14="http://schemas.microsoft.com/office/drawing/2010/main" val="0"/>
              </a:ext>
            </a:extLst>
          </a:blip>
          <a:srcRect l="83557" t="21742" r="12820" b="71799"/>
          <a:stretch/>
        </p:blipFill>
        <p:spPr>
          <a:xfrm>
            <a:off x="6061375" y="5212381"/>
            <a:ext cx="608358" cy="1403308"/>
          </a:xfrm>
          <a:prstGeom prst="rect">
            <a:avLst/>
          </a:prstGeom>
        </p:spPr>
      </p:pic>
      <p:sp>
        <p:nvSpPr>
          <p:cNvPr id="11" name="TextBox 10">
            <a:extLst>
              <a:ext uri="{FF2B5EF4-FFF2-40B4-BE49-F238E27FC236}">
                <a16:creationId xmlns:a16="http://schemas.microsoft.com/office/drawing/2014/main" id="{D30BF56C-5A32-8A42-ACA9-BA60291228A1}"/>
              </a:ext>
            </a:extLst>
          </p:cNvPr>
          <p:cNvSpPr txBox="1"/>
          <p:nvPr/>
        </p:nvSpPr>
        <p:spPr>
          <a:xfrm>
            <a:off x="6730871" y="5127234"/>
            <a:ext cx="2646203" cy="461665"/>
          </a:xfrm>
          <a:prstGeom prst="rect">
            <a:avLst/>
          </a:prstGeom>
          <a:noFill/>
        </p:spPr>
        <p:txBody>
          <a:bodyPr wrap="square" rtlCol="0">
            <a:spAutoFit/>
          </a:bodyPr>
          <a:lstStyle/>
          <a:p>
            <a:r>
              <a:rPr lang="en-CA" sz="2400" dirty="0"/>
              <a:t>Original Model</a:t>
            </a:r>
            <a:endParaRPr lang="en-US" sz="2400" dirty="0"/>
          </a:p>
        </p:txBody>
      </p:sp>
      <p:sp>
        <p:nvSpPr>
          <p:cNvPr id="12" name="TextBox 11">
            <a:extLst>
              <a:ext uri="{FF2B5EF4-FFF2-40B4-BE49-F238E27FC236}">
                <a16:creationId xmlns:a16="http://schemas.microsoft.com/office/drawing/2014/main" id="{796122C4-C214-9849-BD4F-5730D5DFC5DE}"/>
              </a:ext>
            </a:extLst>
          </p:cNvPr>
          <p:cNvSpPr txBox="1"/>
          <p:nvPr/>
        </p:nvSpPr>
        <p:spPr>
          <a:xfrm>
            <a:off x="6698686" y="5588899"/>
            <a:ext cx="3807941" cy="461665"/>
          </a:xfrm>
          <a:prstGeom prst="rect">
            <a:avLst/>
          </a:prstGeom>
          <a:noFill/>
        </p:spPr>
        <p:txBody>
          <a:bodyPr wrap="square" rtlCol="0">
            <a:spAutoFit/>
          </a:bodyPr>
          <a:lstStyle/>
          <a:p>
            <a:r>
              <a:rPr lang="en-CA" sz="2400" dirty="0"/>
              <a:t>Extended Unlinked Model</a:t>
            </a:r>
            <a:endParaRPr lang="en-US" sz="2400" dirty="0"/>
          </a:p>
        </p:txBody>
      </p:sp>
      <p:sp>
        <p:nvSpPr>
          <p:cNvPr id="13" name="TextBox 12">
            <a:extLst>
              <a:ext uri="{FF2B5EF4-FFF2-40B4-BE49-F238E27FC236}">
                <a16:creationId xmlns:a16="http://schemas.microsoft.com/office/drawing/2014/main" id="{D5E3E531-AA9D-A54C-949F-9A0CC32F835E}"/>
              </a:ext>
            </a:extLst>
          </p:cNvPr>
          <p:cNvSpPr txBox="1"/>
          <p:nvPr/>
        </p:nvSpPr>
        <p:spPr>
          <a:xfrm>
            <a:off x="6698686" y="6094775"/>
            <a:ext cx="3836895" cy="461665"/>
          </a:xfrm>
          <a:prstGeom prst="rect">
            <a:avLst/>
          </a:prstGeom>
          <a:noFill/>
        </p:spPr>
        <p:txBody>
          <a:bodyPr wrap="square" rtlCol="0">
            <a:spAutoFit/>
          </a:bodyPr>
          <a:lstStyle/>
          <a:p>
            <a:r>
              <a:rPr lang="en-CA" sz="2400" dirty="0"/>
              <a:t>Extended Linked Model</a:t>
            </a:r>
            <a:endParaRPr lang="en-US" sz="2400" dirty="0"/>
          </a:p>
        </p:txBody>
      </p:sp>
      <p:sp>
        <p:nvSpPr>
          <p:cNvPr id="2" name="Slide Number Placeholder 1">
            <a:extLst>
              <a:ext uri="{FF2B5EF4-FFF2-40B4-BE49-F238E27FC236}">
                <a16:creationId xmlns:a16="http://schemas.microsoft.com/office/drawing/2014/main" id="{001E830B-FB2D-3B4F-9AA4-2CD52BDF2A97}"/>
              </a:ext>
            </a:extLst>
          </p:cNvPr>
          <p:cNvSpPr>
            <a:spLocks noGrp="1"/>
          </p:cNvSpPr>
          <p:nvPr>
            <p:ph type="sldNum" sz="quarter" idx="12"/>
          </p:nvPr>
        </p:nvSpPr>
        <p:spPr/>
        <p:txBody>
          <a:bodyPr/>
          <a:lstStyle/>
          <a:p>
            <a:fld id="{C5DA7052-C423-4619-94C5-7675C9C0BF33}" type="slidenum">
              <a:rPr lang="en-CA" smtClean="0"/>
              <a:pPr/>
              <a:t>38</a:t>
            </a:fld>
            <a:endParaRPr lang="en-CA" dirty="0"/>
          </a:p>
        </p:txBody>
      </p:sp>
    </p:spTree>
    <p:extLst>
      <p:ext uri="{BB962C8B-B14F-4D97-AF65-F5344CB8AC3E}">
        <p14:creationId xmlns:p14="http://schemas.microsoft.com/office/powerpoint/2010/main" val="110749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Fish Size is Important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200" dirty="0"/>
                  <a:t>Diet</a:t>
                </a:r>
              </a:p>
              <a:p>
                <a:pPr lvl="1"/>
                <a:r>
                  <a:rPr lang="en-CA" sz="2800" dirty="0"/>
                  <a:t>Prey choice is limited by gape size</a:t>
                </a:r>
              </a:p>
              <a:p>
                <a:r>
                  <a:rPr lang="en-CA" sz="3200" dirty="0"/>
                  <a:t>Metabolic rate</a:t>
                </a:r>
              </a:p>
              <a:p>
                <a:pPr lvl="1"/>
                <a:r>
                  <a:rPr lang="en-CA" sz="2800" dirty="0"/>
                  <a:t>Larger fish are more efficient</a:t>
                </a:r>
              </a:p>
              <a:p>
                <a:r>
                  <a:rPr lang="en-CA" sz="3200" dirty="0"/>
                  <a:t>Similarly sized species have more competition for resources</a:t>
                </a:r>
              </a:p>
              <a:p>
                <a:r>
                  <a:rPr lang="en-CA" sz="3200" dirty="0"/>
                  <a:t>Lower allometric ratios (defined as </a:t>
                </a:r>
                <a14:m>
                  <m:oMath xmlns:m="http://schemas.openxmlformats.org/officeDocument/2006/math">
                    <m:f>
                      <m:fPr>
                        <m:ctrlPr>
                          <a:rPr lang="en-CA" sz="3200" i="1">
                            <a:latin typeface="Cambria Math" panose="02040503050406030204" pitchFamily="18" charset="0"/>
                          </a:rPr>
                        </m:ctrlPr>
                      </m:fPr>
                      <m:num>
                        <m:r>
                          <a:rPr lang="en-CA" sz="3200" i="1">
                            <a:latin typeface="Cambria Math" panose="02040503050406030204" pitchFamily="18" charset="0"/>
                          </a:rPr>
                          <m:t>𝑃𝑟𝑒𝑑𝑎𝑡𝑜𝑟</m:t>
                        </m:r>
                      </m:num>
                      <m:den>
                        <m:r>
                          <a:rPr lang="en-CA" sz="3200" i="1">
                            <a:latin typeface="Cambria Math" panose="02040503050406030204" pitchFamily="18" charset="0"/>
                          </a:rPr>
                          <m:t>𝑃𝑟𝑒𝑦</m:t>
                        </m:r>
                      </m:den>
                    </m:f>
                  </m:oMath>
                </a14:m>
                <a:r>
                  <a:rPr lang="en-CA" sz="3200" dirty="0"/>
                  <a:t>  body mass ratio) decreases ecosystem stability</a:t>
                </a:r>
              </a:p>
              <a:p>
                <a:endParaRPr lang="en-CA" sz="3200" dirty="0"/>
              </a:p>
              <a:p>
                <a:endParaRPr lang="en-CA"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06" t="-3216" r="-2171"/>
                </a:stretch>
              </a:blipFill>
            </p:spPr>
            <p:txBody>
              <a:bodyPr/>
              <a:lstStyle/>
              <a:p>
                <a:r>
                  <a:rPr lang="en-US">
                    <a:noFill/>
                  </a:rPr>
                  <a:t> </a:t>
                </a:r>
              </a:p>
            </p:txBody>
          </p:sp>
        </mc:Fallback>
      </mc:AlternateContent>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3E29A529-CA20-1E4D-86C3-163B3F4B2BB5}"/>
              </a:ext>
            </a:extLst>
          </p:cNvPr>
          <p:cNvSpPr>
            <a:spLocks noGrp="1"/>
          </p:cNvSpPr>
          <p:nvPr>
            <p:ph type="sldNum" sz="quarter" idx="12"/>
          </p:nvPr>
        </p:nvSpPr>
        <p:spPr/>
        <p:txBody>
          <a:bodyPr/>
          <a:lstStyle/>
          <a:p>
            <a:fld id="{C5DA7052-C423-4619-94C5-7675C9C0BF33}" type="slidenum">
              <a:rPr lang="en-CA" smtClean="0"/>
              <a:pPr/>
              <a:t>3</a:t>
            </a:fld>
            <a:endParaRPr lang="en-CA" dirty="0"/>
          </a:p>
        </p:txBody>
      </p:sp>
    </p:spTree>
    <p:extLst>
      <p:ext uri="{BB962C8B-B14F-4D97-AF65-F5344CB8AC3E}">
        <p14:creationId xmlns:p14="http://schemas.microsoft.com/office/powerpoint/2010/main" val="1489813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Discussion</a:t>
            </a:r>
          </a:p>
        </p:txBody>
      </p:sp>
      <p:sp>
        <p:nvSpPr>
          <p:cNvPr id="5" name="TextBox 4"/>
          <p:cNvSpPr txBox="1"/>
          <p:nvPr/>
        </p:nvSpPr>
        <p:spPr>
          <a:xfrm>
            <a:off x="0" y="0"/>
            <a:ext cx="12192000" cy="461665"/>
          </a:xfrm>
          <a:prstGeom prst="rect">
            <a:avLst/>
          </a:prstGeom>
          <a:solidFill>
            <a:srgbClr val="00A4A0"/>
          </a:solidFill>
        </p:spPr>
        <p:txBody>
          <a:bodyPr wrap="square" rtlCol="0">
            <a:spAutoFit/>
          </a:bodyPr>
          <a:lstStyle/>
          <a:p>
            <a:r>
              <a:rPr lang="en-CA" sz="2400" b="1" dirty="0">
                <a:solidFill>
                  <a:schemeClr val="bg1"/>
                </a:solidFill>
              </a:rPr>
              <a:t>Discussion</a:t>
            </a:r>
          </a:p>
        </p:txBody>
      </p:sp>
      <p:sp>
        <p:nvSpPr>
          <p:cNvPr id="6" name="Content Placeholder 2">
            <a:extLst>
              <a:ext uri="{FF2B5EF4-FFF2-40B4-BE49-F238E27FC236}">
                <a16:creationId xmlns:a16="http://schemas.microsoft.com/office/drawing/2014/main" id="{CBEB2AB6-EAAC-8D4A-A079-6DCE345F68A7}"/>
              </a:ext>
            </a:extLst>
          </p:cNvPr>
          <p:cNvSpPr txBox="1">
            <a:spLocks/>
          </p:cNvSpPr>
          <p:nvPr/>
        </p:nvSpPr>
        <p:spPr>
          <a:xfrm>
            <a:off x="880493" y="1495967"/>
            <a:ext cx="5414682" cy="4799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200000"/>
              </a:lnSpc>
              <a:buFont typeface="+mj-lt"/>
              <a:buAutoNum type="arabicPeriod"/>
            </a:pPr>
            <a:r>
              <a:rPr lang="en-CA" b="1" dirty="0">
                <a:solidFill>
                  <a:srgbClr val="F67770"/>
                </a:solidFill>
              </a:rPr>
              <a:t>Unmodified ATN model</a:t>
            </a:r>
          </a:p>
          <a:p>
            <a:pPr marL="514350" indent="-514350">
              <a:lnSpc>
                <a:spcPct val="200000"/>
              </a:lnSpc>
              <a:buFont typeface="+mj-lt"/>
              <a:buAutoNum type="arabicPeriod"/>
            </a:pPr>
            <a:r>
              <a:rPr lang="en-CA" b="1" dirty="0">
                <a:solidFill>
                  <a:srgbClr val="1BB840"/>
                </a:solidFill>
              </a:rPr>
              <a:t>Extended model with new life history nodes</a:t>
            </a:r>
          </a:p>
          <a:p>
            <a:pPr marL="514350" indent="-514350">
              <a:lnSpc>
                <a:spcPct val="200000"/>
              </a:lnSpc>
              <a:buFont typeface="+mj-lt"/>
              <a:buAutoNum type="arabicPeriod"/>
            </a:pPr>
            <a:r>
              <a:rPr lang="en-CA" b="1" dirty="0">
                <a:solidFill>
                  <a:srgbClr val="649EFC"/>
                </a:solidFill>
              </a:rPr>
              <a:t>Linked extended model, where life stages grow and reproduce</a:t>
            </a:r>
          </a:p>
        </p:txBody>
      </p:sp>
      <p:sp>
        <p:nvSpPr>
          <p:cNvPr id="7" name="Curved Left Arrow 6">
            <a:extLst>
              <a:ext uri="{FF2B5EF4-FFF2-40B4-BE49-F238E27FC236}">
                <a16:creationId xmlns:a16="http://schemas.microsoft.com/office/drawing/2014/main" id="{C6747D87-F3BD-9A4E-9025-14F6F879F7E3}"/>
              </a:ext>
            </a:extLst>
          </p:cNvPr>
          <p:cNvSpPr/>
          <p:nvPr/>
        </p:nvSpPr>
        <p:spPr>
          <a:xfrm>
            <a:off x="6096000" y="3737113"/>
            <a:ext cx="1488141" cy="1769166"/>
          </a:xfrm>
          <a:prstGeom prst="curvedLeftArrow">
            <a:avLst>
              <a:gd name="adj1" fmla="val 3283"/>
              <a:gd name="adj2" fmla="val 2037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B12DD95-F27D-BE45-9087-64837D5ADC86}"/>
              </a:ext>
            </a:extLst>
          </p:cNvPr>
          <p:cNvSpPr txBox="1"/>
          <p:nvPr/>
        </p:nvSpPr>
        <p:spPr>
          <a:xfrm>
            <a:off x="7774352" y="2348352"/>
            <a:ext cx="2100270" cy="830997"/>
          </a:xfrm>
          <a:prstGeom prst="rect">
            <a:avLst/>
          </a:prstGeom>
          <a:noFill/>
        </p:spPr>
        <p:txBody>
          <a:bodyPr wrap="square" rtlCol="0">
            <a:spAutoFit/>
          </a:bodyPr>
          <a:lstStyle/>
          <a:p>
            <a:r>
              <a:rPr lang="en-CA" sz="2400" dirty="0"/>
              <a:t>Main Difference</a:t>
            </a:r>
            <a:endParaRPr lang="en-US" sz="2400" dirty="0"/>
          </a:p>
        </p:txBody>
      </p:sp>
      <p:sp>
        <p:nvSpPr>
          <p:cNvPr id="10" name="Curved Left Arrow 9">
            <a:extLst>
              <a:ext uri="{FF2B5EF4-FFF2-40B4-BE49-F238E27FC236}">
                <a16:creationId xmlns:a16="http://schemas.microsoft.com/office/drawing/2014/main" id="{EF9CACD4-C0CD-7344-8433-EBE35DAE81A5}"/>
              </a:ext>
            </a:extLst>
          </p:cNvPr>
          <p:cNvSpPr/>
          <p:nvPr/>
        </p:nvSpPr>
        <p:spPr>
          <a:xfrm>
            <a:off x="6096000" y="1932933"/>
            <a:ext cx="1488141" cy="221929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7E2BD145-53B3-D94D-8BCD-2941A2275072}"/>
              </a:ext>
            </a:extLst>
          </p:cNvPr>
          <p:cNvSpPr txBox="1"/>
          <p:nvPr/>
        </p:nvSpPr>
        <p:spPr>
          <a:xfrm>
            <a:off x="7774352" y="4206197"/>
            <a:ext cx="2100270" cy="830997"/>
          </a:xfrm>
          <a:prstGeom prst="rect">
            <a:avLst/>
          </a:prstGeom>
          <a:noFill/>
        </p:spPr>
        <p:txBody>
          <a:bodyPr wrap="square" rtlCol="0">
            <a:spAutoFit/>
          </a:bodyPr>
          <a:lstStyle/>
          <a:p>
            <a:r>
              <a:rPr lang="en-CA" sz="2400" dirty="0"/>
              <a:t>Small Difference</a:t>
            </a:r>
            <a:endParaRPr lang="en-US" sz="2400" dirty="0"/>
          </a:p>
        </p:txBody>
      </p:sp>
      <p:sp>
        <p:nvSpPr>
          <p:cNvPr id="9" name="TextBox 8">
            <a:extLst>
              <a:ext uri="{FF2B5EF4-FFF2-40B4-BE49-F238E27FC236}">
                <a16:creationId xmlns:a16="http://schemas.microsoft.com/office/drawing/2014/main" id="{5F95D41C-6F5B-244E-A49D-6F66C770607D}"/>
              </a:ext>
            </a:extLst>
          </p:cNvPr>
          <p:cNvSpPr txBox="1"/>
          <p:nvPr/>
        </p:nvSpPr>
        <p:spPr>
          <a:xfrm>
            <a:off x="8850893" y="1092053"/>
            <a:ext cx="2376913" cy="830997"/>
          </a:xfrm>
          <a:prstGeom prst="rect">
            <a:avLst/>
          </a:prstGeom>
          <a:noFill/>
        </p:spPr>
        <p:txBody>
          <a:bodyPr wrap="square" rtlCol="0">
            <a:spAutoFit/>
          </a:bodyPr>
          <a:lstStyle/>
          <a:p>
            <a:pPr algn="ctr"/>
            <a:r>
              <a:rPr lang="en-CA" sz="2400" dirty="0"/>
              <a:t>Node number increases stability</a:t>
            </a:r>
            <a:endParaRPr lang="en-US" sz="2400" dirty="0"/>
          </a:p>
        </p:txBody>
      </p:sp>
      <p:sp>
        <p:nvSpPr>
          <p:cNvPr id="12" name="Oval 11">
            <a:extLst>
              <a:ext uri="{FF2B5EF4-FFF2-40B4-BE49-F238E27FC236}">
                <a16:creationId xmlns:a16="http://schemas.microsoft.com/office/drawing/2014/main" id="{5E816887-F814-8245-9552-F5B0C848179D}"/>
              </a:ext>
            </a:extLst>
          </p:cNvPr>
          <p:cNvSpPr/>
          <p:nvPr/>
        </p:nvSpPr>
        <p:spPr>
          <a:xfrm>
            <a:off x="8267700" y="666751"/>
            <a:ext cx="3543300" cy="16816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BE0E928-E256-FA4A-AFD5-FBD323C65EBE}"/>
              </a:ext>
            </a:extLst>
          </p:cNvPr>
          <p:cNvSpPr>
            <a:spLocks noGrp="1"/>
          </p:cNvSpPr>
          <p:nvPr>
            <p:ph type="sldNum" sz="quarter" idx="12"/>
          </p:nvPr>
        </p:nvSpPr>
        <p:spPr/>
        <p:txBody>
          <a:bodyPr/>
          <a:lstStyle/>
          <a:p>
            <a:fld id="{C5DA7052-C423-4619-94C5-7675C9C0BF33}" type="slidenum">
              <a:rPr lang="en-CA" smtClean="0"/>
              <a:pPr/>
              <a:t>39</a:t>
            </a:fld>
            <a:endParaRPr lang="en-CA" dirty="0"/>
          </a:p>
        </p:txBody>
      </p:sp>
    </p:spTree>
    <p:extLst>
      <p:ext uri="{BB962C8B-B14F-4D97-AF65-F5344CB8AC3E}">
        <p14:creationId xmlns:p14="http://schemas.microsoft.com/office/powerpoint/2010/main" val="49983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Linked Model</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5097677" cy="4351338"/>
          </a:xfrm>
        </p:spPr>
        <p:txBody>
          <a:bodyPr>
            <a:normAutofit/>
          </a:bodyPr>
          <a:lstStyle/>
          <a:p>
            <a:r>
              <a:rPr lang="en-CA" dirty="0"/>
              <a:t>Fish much larger than their prey tend to have high biomass</a:t>
            </a:r>
          </a:p>
          <a:p>
            <a:pPr lvl="1"/>
            <a:r>
              <a:rPr lang="en-CA" dirty="0"/>
              <a:t>Likely driven by lower metabolic rate</a:t>
            </a:r>
          </a:p>
          <a:p>
            <a:r>
              <a:rPr lang="en-CA" dirty="0"/>
              <a:t>Webs with fish with large allometric ratios tend to be more stable (lower CV)</a:t>
            </a:r>
          </a:p>
          <a:p>
            <a:r>
              <a:rPr lang="en-CA" dirty="0"/>
              <a:t>Evidence that  high </a:t>
            </a:r>
            <a:r>
              <a:rPr lang="en-CA" dirty="0" err="1"/>
              <a:t>predator:prey</a:t>
            </a:r>
            <a:r>
              <a:rPr lang="en-CA" dirty="0"/>
              <a:t> ratios stabilize web</a:t>
            </a:r>
          </a:p>
          <a:p>
            <a:endParaRPr lang="en-CA" dirty="0"/>
          </a:p>
        </p:txBody>
      </p:sp>
      <p:pic>
        <p:nvPicPr>
          <p:cNvPr id="9" name="Picture 8">
            <a:extLst>
              <a:ext uri="{FF2B5EF4-FFF2-40B4-BE49-F238E27FC236}">
                <a16:creationId xmlns:a16="http://schemas.microsoft.com/office/drawing/2014/main" id="{E9EC8745-6039-034F-98AB-08357E39C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329" y="390299"/>
            <a:ext cx="5099448" cy="6599286"/>
          </a:xfrm>
          <a:prstGeom prst="rect">
            <a:avLst/>
          </a:prstGeom>
        </p:spPr>
      </p:pic>
      <p:sp>
        <p:nvSpPr>
          <p:cNvPr id="2" name="Slide Number Placeholder 1">
            <a:extLst>
              <a:ext uri="{FF2B5EF4-FFF2-40B4-BE49-F238E27FC236}">
                <a16:creationId xmlns:a16="http://schemas.microsoft.com/office/drawing/2014/main" id="{F2890279-6816-E945-911F-31AD81E9B33C}"/>
              </a:ext>
            </a:extLst>
          </p:cNvPr>
          <p:cNvSpPr>
            <a:spLocks noGrp="1"/>
          </p:cNvSpPr>
          <p:nvPr>
            <p:ph type="sldNum" sz="quarter" idx="12"/>
          </p:nvPr>
        </p:nvSpPr>
        <p:spPr/>
        <p:txBody>
          <a:bodyPr/>
          <a:lstStyle/>
          <a:p>
            <a:fld id="{C5DA7052-C423-4619-94C5-7675C9C0BF33}" type="slidenum">
              <a:rPr lang="en-CA" smtClean="0"/>
              <a:pPr/>
              <a:t>40</a:t>
            </a:fld>
            <a:endParaRPr lang="en-CA" dirty="0"/>
          </a:p>
        </p:txBody>
      </p:sp>
    </p:spTree>
    <p:extLst>
      <p:ext uri="{BB962C8B-B14F-4D97-AF65-F5344CB8AC3E}">
        <p14:creationId xmlns:p14="http://schemas.microsoft.com/office/powerpoint/2010/main" val="267383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a:extLst>
              <a:ext uri="{FF2B5EF4-FFF2-40B4-BE49-F238E27FC236}">
                <a16:creationId xmlns:a16="http://schemas.microsoft.com/office/drawing/2014/main" id="{609A6372-7663-EE43-B537-BC594E1B8D57}"/>
              </a:ext>
            </a:extLst>
          </p:cNvPr>
          <p:cNvSpPr>
            <a:spLocks noGrp="1"/>
          </p:cNvSpPr>
          <p:nvPr>
            <p:ph type="title"/>
          </p:nvPr>
        </p:nvSpPr>
        <p:spPr>
          <a:xfrm>
            <a:off x="838200" y="365125"/>
            <a:ext cx="6411177" cy="1325563"/>
          </a:xfrm>
        </p:spPr>
        <p:txBody>
          <a:bodyPr/>
          <a:lstStyle/>
          <a:p>
            <a:r>
              <a:rPr lang="en-CA" dirty="0"/>
              <a:t>Linked Model</a:t>
            </a:r>
          </a:p>
        </p:txBody>
      </p:sp>
      <p:sp>
        <p:nvSpPr>
          <p:cNvPr id="10" name="Content Placeholder 2">
            <a:extLst>
              <a:ext uri="{FF2B5EF4-FFF2-40B4-BE49-F238E27FC236}">
                <a16:creationId xmlns:a16="http://schemas.microsoft.com/office/drawing/2014/main" id="{D529F5FE-E536-5640-94C0-92A08BE7FD78}"/>
              </a:ext>
            </a:extLst>
          </p:cNvPr>
          <p:cNvSpPr>
            <a:spLocks noGrp="1"/>
          </p:cNvSpPr>
          <p:nvPr>
            <p:ph idx="1"/>
          </p:nvPr>
        </p:nvSpPr>
        <p:spPr>
          <a:xfrm>
            <a:off x="838200" y="1825625"/>
            <a:ext cx="6192953" cy="4351338"/>
          </a:xfrm>
        </p:spPr>
        <p:txBody>
          <a:bodyPr>
            <a:normAutofit lnSpcReduction="10000"/>
          </a:bodyPr>
          <a:lstStyle/>
          <a:p>
            <a:r>
              <a:rPr lang="en-CA" dirty="0"/>
              <a:t>Webs with large fish tend to have higher total biomasses</a:t>
            </a:r>
          </a:p>
          <a:p>
            <a:pPr lvl="1"/>
            <a:r>
              <a:rPr lang="en-CA" dirty="0"/>
              <a:t>Likely because webs with large fish are scaled larger</a:t>
            </a:r>
          </a:p>
          <a:p>
            <a:pPr lvl="2"/>
            <a:r>
              <a:rPr lang="en-CA" dirty="0"/>
              <a:t>All species are larger, hence lower metabolic rates</a:t>
            </a:r>
          </a:p>
          <a:p>
            <a:pPr lvl="1"/>
            <a:r>
              <a:rPr lang="en-CA" dirty="0"/>
              <a:t>Could mean large fish stabilize webs,</a:t>
            </a:r>
            <a:br>
              <a:rPr lang="en-CA" dirty="0"/>
            </a:br>
            <a:r>
              <a:rPr lang="en-CA" dirty="0"/>
              <a:t>for variety of reasons:</a:t>
            </a:r>
          </a:p>
          <a:p>
            <a:pPr lvl="2"/>
            <a:r>
              <a:rPr lang="en-CA" dirty="0"/>
              <a:t>More efficient metabolic rates</a:t>
            </a:r>
          </a:p>
          <a:p>
            <a:pPr lvl="2"/>
            <a:r>
              <a:rPr lang="en-CA" dirty="0"/>
              <a:t>Better network structure properties:</a:t>
            </a:r>
            <a:br>
              <a:rPr lang="en-CA" dirty="0"/>
            </a:br>
            <a:r>
              <a:rPr lang="en-CA" dirty="0"/>
              <a:t>Less predators on fish</a:t>
            </a:r>
            <a:br>
              <a:rPr lang="en-CA" dirty="0"/>
            </a:br>
            <a:r>
              <a:rPr lang="en-CA" dirty="0"/>
              <a:t>Better top-down regulation</a:t>
            </a:r>
            <a:br>
              <a:rPr lang="en-CA" dirty="0"/>
            </a:br>
            <a:r>
              <a:rPr lang="en-CA" dirty="0"/>
              <a:t>Less competition between species</a:t>
            </a:r>
          </a:p>
        </p:txBody>
      </p:sp>
      <p:pic>
        <p:nvPicPr>
          <p:cNvPr id="3" name="Picture 2">
            <a:extLst>
              <a:ext uri="{FF2B5EF4-FFF2-40B4-BE49-F238E27FC236}">
                <a16:creationId xmlns:a16="http://schemas.microsoft.com/office/drawing/2014/main" id="{796CD53F-EC0C-0447-A76E-CAF8DD0AF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153" y="461664"/>
            <a:ext cx="4942624" cy="6396336"/>
          </a:xfrm>
          <a:prstGeom prst="rect">
            <a:avLst/>
          </a:prstGeom>
        </p:spPr>
      </p:pic>
      <p:sp>
        <p:nvSpPr>
          <p:cNvPr id="2" name="Slide Number Placeholder 1">
            <a:extLst>
              <a:ext uri="{FF2B5EF4-FFF2-40B4-BE49-F238E27FC236}">
                <a16:creationId xmlns:a16="http://schemas.microsoft.com/office/drawing/2014/main" id="{AEB2DED7-D3C6-7342-87D4-7C7706E1333B}"/>
              </a:ext>
            </a:extLst>
          </p:cNvPr>
          <p:cNvSpPr>
            <a:spLocks noGrp="1"/>
          </p:cNvSpPr>
          <p:nvPr>
            <p:ph type="sldNum" sz="quarter" idx="12"/>
          </p:nvPr>
        </p:nvSpPr>
        <p:spPr/>
        <p:txBody>
          <a:bodyPr/>
          <a:lstStyle/>
          <a:p>
            <a:fld id="{C5DA7052-C423-4619-94C5-7675C9C0BF33}" type="slidenum">
              <a:rPr lang="en-CA" smtClean="0"/>
              <a:pPr/>
              <a:t>41</a:t>
            </a:fld>
            <a:endParaRPr lang="en-CA" dirty="0"/>
          </a:p>
        </p:txBody>
      </p:sp>
    </p:spTree>
    <p:extLst>
      <p:ext uri="{BB962C8B-B14F-4D97-AF65-F5344CB8AC3E}">
        <p14:creationId xmlns:p14="http://schemas.microsoft.com/office/powerpoint/2010/main" val="1500186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C12DE2-C9D2-9544-9779-5F7A932F269A}"/>
              </a:ext>
            </a:extLst>
          </p:cNvPr>
          <p:cNvPicPr>
            <a:picLocks noChangeAspect="1"/>
          </p:cNvPicPr>
          <p:nvPr/>
        </p:nvPicPr>
        <p:blipFill>
          <a:blip r:embed="rId3"/>
          <a:stretch>
            <a:fillRect/>
          </a:stretch>
        </p:blipFill>
        <p:spPr>
          <a:xfrm>
            <a:off x="7081127" y="461666"/>
            <a:ext cx="5110873" cy="1735882"/>
          </a:xfrm>
          <a:prstGeom prst="rect">
            <a:avLst/>
          </a:prstGeom>
        </p:spPr>
      </p:pic>
      <p:sp>
        <p:nvSpPr>
          <p:cNvPr id="2" name="Title 1"/>
          <p:cNvSpPr>
            <a:spLocks noGrp="1"/>
          </p:cNvSpPr>
          <p:nvPr>
            <p:ph type="title"/>
          </p:nvPr>
        </p:nvSpPr>
        <p:spPr/>
        <p:txBody>
          <a:bodyPr/>
          <a:lstStyle/>
          <a:p>
            <a:r>
              <a:rPr lang="en-CA" dirty="0" err="1"/>
              <a:t>Mougi</a:t>
            </a:r>
            <a:r>
              <a:rPr lang="en-CA" dirty="0"/>
              <a:t> Paper</a:t>
            </a:r>
          </a:p>
        </p:txBody>
      </p:sp>
      <p:sp>
        <p:nvSpPr>
          <p:cNvPr id="3" name="Content Placeholder 2"/>
          <p:cNvSpPr>
            <a:spLocks noGrp="1"/>
          </p:cNvSpPr>
          <p:nvPr>
            <p:ph idx="1"/>
          </p:nvPr>
        </p:nvSpPr>
        <p:spPr/>
        <p:txBody>
          <a:bodyPr>
            <a:normAutofit/>
          </a:bodyPr>
          <a:lstStyle/>
          <a:p>
            <a:r>
              <a:rPr lang="en-CA" dirty="0"/>
              <a:t>Other people are interested in this question!</a:t>
            </a:r>
          </a:p>
          <a:p>
            <a:pPr lvl="1"/>
            <a:r>
              <a:rPr lang="en-CA" dirty="0"/>
              <a:t>Life history structure is the next step in modeling</a:t>
            </a:r>
          </a:p>
          <a:p>
            <a:r>
              <a:rPr lang="en-CA" dirty="0"/>
              <a:t>Nodes were added to extend the web in this model</a:t>
            </a:r>
          </a:p>
          <a:p>
            <a:pPr lvl="1"/>
            <a:r>
              <a:rPr lang="en-CA" dirty="0"/>
              <a:t>Does not distinguish between increasing web diversity and adding life history structure</a:t>
            </a:r>
          </a:p>
        </p:txBody>
      </p:sp>
      <p:sp>
        <p:nvSpPr>
          <p:cNvPr id="4" name="TextBox 3"/>
          <p:cNvSpPr txBox="1"/>
          <p:nvPr/>
        </p:nvSpPr>
        <p:spPr>
          <a:xfrm>
            <a:off x="0" y="0"/>
            <a:ext cx="12192000" cy="461665"/>
          </a:xfrm>
          <a:prstGeom prst="rect">
            <a:avLst/>
          </a:prstGeom>
          <a:solidFill>
            <a:srgbClr val="00A4A0"/>
          </a:solidFill>
        </p:spPr>
        <p:txBody>
          <a:bodyPr wrap="square" rtlCol="0">
            <a:spAutoFit/>
          </a:bodyPr>
          <a:lstStyle/>
          <a:p>
            <a:r>
              <a:rPr lang="en-CA" sz="2400" b="1" dirty="0">
                <a:solidFill>
                  <a:schemeClr val="bg1"/>
                </a:solidFill>
              </a:rPr>
              <a:t>Discussion</a:t>
            </a:r>
          </a:p>
        </p:txBody>
      </p:sp>
      <p:sp>
        <p:nvSpPr>
          <p:cNvPr id="6" name="TextBox 5">
            <a:extLst>
              <a:ext uri="{FF2B5EF4-FFF2-40B4-BE49-F238E27FC236}">
                <a16:creationId xmlns:a16="http://schemas.microsoft.com/office/drawing/2014/main" id="{0B75E142-4B49-9C45-916D-68AC2AD2D6D8}"/>
              </a:ext>
            </a:extLst>
          </p:cNvPr>
          <p:cNvSpPr txBox="1"/>
          <p:nvPr/>
        </p:nvSpPr>
        <p:spPr>
          <a:xfrm>
            <a:off x="9636563" y="1690688"/>
            <a:ext cx="1821484" cy="371924"/>
          </a:xfrm>
          <a:prstGeom prst="rect">
            <a:avLst/>
          </a:prstGeom>
          <a:noFill/>
        </p:spPr>
        <p:txBody>
          <a:bodyPr wrap="square" rtlCol="0">
            <a:spAutoFit/>
          </a:bodyPr>
          <a:lstStyle/>
          <a:p>
            <a:r>
              <a:rPr lang="en-CA" dirty="0"/>
              <a:t>September 2017</a:t>
            </a:r>
            <a:endParaRPr lang="en-US" dirty="0"/>
          </a:p>
        </p:txBody>
      </p:sp>
      <p:sp>
        <p:nvSpPr>
          <p:cNvPr id="7" name="Slide Number Placeholder 6">
            <a:extLst>
              <a:ext uri="{FF2B5EF4-FFF2-40B4-BE49-F238E27FC236}">
                <a16:creationId xmlns:a16="http://schemas.microsoft.com/office/drawing/2014/main" id="{245093E7-61A2-E34E-8386-143BA47CE882}"/>
              </a:ext>
            </a:extLst>
          </p:cNvPr>
          <p:cNvSpPr>
            <a:spLocks noGrp="1"/>
          </p:cNvSpPr>
          <p:nvPr>
            <p:ph type="sldNum" sz="quarter" idx="12"/>
          </p:nvPr>
        </p:nvSpPr>
        <p:spPr/>
        <p:txBody>
          <a:bodyPr/>
          <a:lstStyle/>
          <a:p>
            <a:fld id="{C5DA7052-C423-4619-94C5-7675C9C0BF33}" type="slidenum">
              <a:rPr lang="en-CA" smtClean="0"/>
              <a:pPr/>
              <a:t>42</a:t>
            </a:fld>
            <a:endParaRPr lang="en-CA" dirty="0"/>
          </a:p>
        </p:txBody>
      </p:sp>
    </p:spTree>
    <p:extLst>
      <p:ext uri="{BB962C8B-B14F-4D97-AF65-F5344CB8AC3E}">
        <p14:creationId xmlns:p14="http://schemas.microsoft.com/office/powerpoint/2010/main" val="913229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Limitations</a:t>
            </a:r>
          </a:p>
        </p:txBody>
      </p:sp>
      <p:sp>
        <p:nvSpPr>
          <p:cNvPr id="3" name="Content Placeholder 2"/>
          <p:cNvSpPr>
            <a:spLocks noGrp="1"/>
          </p:cNvSpPr>
          <p:nvPr>
            <p:ph idx="1"/>
          </p:nvPr>
        </p:nvSpPr>
        <p:spPr/>
        <p:txBody>
          <a:bodyPr>
            <a:normAutofit/>
          </a:bodyPr>
          <a:lstStyle/>
          <a:p>
            <a:r>
              <a:rPr lang="en-CA" dirty="0"/>
              <a:t>We could increase realism:</a:t>
            </a:r>
          </a:p>
          <a:p>
            <a:pPr lvl="1"/>
            <a:r>
              <a:rPr lang="en-CA" dirty="0"/>
              <a:t>Life history limited to 4 structurally rigid life stages</a:t>
            </a:r>
          </a:p>
          <a:p>
            <a:pPr lvl="1"/>
            <a:r>
              <a:rPr lang="en-CA" dirty="0"/>
              <a:t>Leslie growth matrix very simplistic </a:t>
            </a:r>
          </a:p>
          <a:p>
            <a:r>
              <a:rPr lang="en-CA" dirty="0"/>
              <a:t>However, adding more realism is probably not the right decision, we should simplify it first to really understand the model</a:t>
            </a:r>
          </a:p>
          <a:p>
            <a:r>
              <a:rPr lang="en-CA" dirty="0"/>
              <a:t>Allometric ratio and trophic levels are distorted by:</a:t>
            </a:r>
          </a:p>
          <a:p>
            <a:pPr lvl="1"/>
            <a:r>
              <a:rPr lang="en-CA" dirty="0"/>
              <a:t>Addition of life stages</a:t>
            </a:r>
          </a:p>
          <a:p>
            <a:pPr lvl="1"/>
            <a:r>
              <a:rPr lang="en-CA" dirty="0"/>
              <a:t>Species extinction</a:t>
            </a:r>
          </a:p>
          <a:p>
            <a:r>
              <a:rPr lang="en-CA" dirty="0"/>
              <a:t>Theoretically possible for life stages to persist despite having no surviving prey (through large initial biomass at beginning of year)</a:t>
            </a:r>
          </a:p>
        </p:txBody>
      </p:sp>
      <p:sp>
        <p:nvSpPr>
          <p:cNvPr id="4" name="TextBox 3"/>
          <p:cNvSpPr txBox="1"/>
          <p:nvPr/>
        </p:nvSpPr>
        <p:spPr>
          <a:xfrm>
            <a:off x="0" y="0"/>
            <a:ext cx="12192000" cy="461665"/>
          </a:xfrm>
          <a:prstGeom prst="rect">
            <a:avLst/>
          </a:prstGeom>
          <a:solidFill>
            <a:srgbClr val="00A4A0"/>
          </a:solidFill>
        </p:spPr>
        <p:txBody>
          <a:bodyPr wrap="square" rtlCol="0">
            <a:spAutoFit/>
          </a:bodyPr>
          <a:lstStyle/>
          <a:p>
            <a:r>
              <a:rPr lang="en-CA" sz="2400" b="1" dirty="0">
                <a:solidFill>
                  <a:schemeClr val="bg1"/>
                </a:solidFill>
              </a:rPr>
              <a:t>Discussion</a:t>
            </a:r>
          </a:p>
        </p:txBody>
      </p:sp>
      <p:sp>
        <p:nvSpPr>
          <p:cNvPr id="5" name="Slide Number Placeholder 4">
            <a:extLst>
              <a:ext uri="{FF2B5EF4-FFF2-40B4-BE49-F238E27FC236}">
                <a16:creationId xmlns:a16="http://schemas.microsoft.com/office/drawing/2014/main" id="{BBED9CE4-410C-B843-B3DD-7618476BA525}"/>
              </a:ext>
            </a:extLst>
          </p:cNvPr>
          <p:cNvSpPr>
            <a:spLocks noGrp="1"/>
          </p:cNvSpPr>
          <p:nvPr>
            <p:ph type="sldNum" sz="quarter" idx="12"/>
          </p:nvPr>
        </p:nvSpPr>
        <p:spPr/>
        <p:txBody>
          <a:bodyPr/>
          <a:lstStyle/>
          <a:p>
            <a:fld id="{C5DA7052-C423-4619-94C5-7675C9C0BF33}" type="slidenum">
              <a:rPr lang="en-CA" smtClean="0"/>
              <a:pPr/>
              <a:t>43</a:t>
            </a:fld>
            <a:endParaRPr lang="en-CA" dirty="0"/>
          </a:p>
        </p:txBody>
      </p:sp>
    </p:spTree>
    <p:extLst>
      <p:ext uri="{BB962C8B-B14F-4D97-AF65-F5344CB8AC3E}">
        <p14:creationId xmlns:p14="http://schemas.microsoft.com/office/powerpoint/2010/main" val="1263889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Future Research </a:t>
            </a:r>
          </a:p>
        </p:txBody>
      </p:sp>
      <p:sp>
        <p:nvSpPr>
          <p:cNvPr id="3" name="Content Placeholder 2"/>
          <p:cNvSpPr>
            <a:spLocks noGrp="1"/>
          </p:cNvSpPr>
          <p:nvPr>
            <p:ph idx="1"/>
          </p:nvPr>
        </p:nvSpPr>
        <p:spPr/>
        <p:txBody>
          <a:bodyPr>
            <a:normAutofit fontScale="77500" lnSpcReduction="20000"/>
          </a:bodyPr>
          <a:lstStyle/>
          <a:p>
            <a:r>
              <a:rPr lang="en-CA" dirty="0"/>
              <a:t>Reparametrize the model</a:t>
            </a:r>
          </a:p>
          <a:p>
            <a:pPr lvl="1"/>
            <a:r>
              <a:rPr lang="en-CA" dirty="0"/>
              <a:t>Using a constant allometric ratio for all species may be more realistic and improve results</a:t>
            </a:r>
          </a:p>
          <a:p>
            <a:r>
              <a:rPr lang="en-CA" dirty="0"/>
              <a:t>Analytical Approach</a:t>
            </a:r>
          </a:p>
          <a:p>
            <a:pPr lvl="1"/>
            <a:r>
              <a:rPr lang="en-CA" dirty="0"/>
              <a:t>Essentially a network where the emphasis shifts between two different link types:</a:t>
            </a:r>
          </a:p>
          <a:p>
            <a:pPr lvl="2"/>
            <a:r>
              <a:rPr lang="en-CA" dirty="0"/>
              <a:t>Weak food links</a:t>
            </a:r>
          </a:p>
          <a:p>
            <a:pPr lvl="2"/>
            <a:r>
              <a:rPr lang="en-CA" dirty="0"/>
              <a:t>Strong annual life history growth links</a:t>
            </a:r>
          </a:p>
          <a:p>
            <a:pPr lvl="1"/>
            <a:r>
              <a:rPr lang="en-CA" dirty="0"/>
              <a:t>What properties do webs with shifting links have?</a:t>
            </a:r>
          </a:p>
          <a:p>
            <a:r>
              <a:rPr lang="en-CA" dirty="0"/>
              <a:t>Fishing Induced Evolution</a:t>
            </a:r>
          </a:p>
          <a:p>
            <a:pPr lvl="1"/>
            <a:r>
              <a:rPr lang="en-CA" dirty="0"/>
              <a:t>Hope to generalize Lake Constance results</a:t>
            </a:r>
          </a:p>
          <a:p>
            <a:pPr lvl="1"/>
            <a:r>
              <a:rPr lang="en-CA" dirty="0"/>
              <a:t>Fishing increases fluctuations in biomass</a:t>
            </a:r>
          </a:p>
          <a:p>
            <a:pPr lvl="1"/>
            <a:r>
              <a:rPr lang="en-CA" dirty="0"/>
              <a:t>Life history shifts amplify these fluctuations</a:t>
            </a:r>
          </a:p>
          <a:p>
            <a:pPr lvl="1"/>
            <a:r>
              <a:rPr lang="en-CA" dirty="0"/>
              <a:t>Entire ecosystem is destabilized, including invertebrates and autotrophs</a:t>
            </a:r>
          </a:p>
          <a:p>
            <a:r>
              <a:rPr lang="en-CA" dirty="0"/>
              <a:t>Cannibalism</a:t>
            </a:r>
          </a:p>
          <a:p>
            <a:pPr lvl="1"/>
            <a:r>
              <a:rPr lang="en-CA" dirty="0"/>
              <a:t>Cannibalism should reduce the food available to other species</a:t>
            </a:r>
          </a:p>
          <a:p>
            <a:pPr lvl="1"/>
            <a:r>
              <a:rPr lang="en-CA" dirty="0"/>
              <a:t>Increased autocorrelation for cannibalistic species</a:t>
            </a:r>
          </a:p>
          <a:p>
            <a:endParaRPr lang="en-CA" dirty="0"/>
          </a:p>
        </p:txBody>
      </p:sp>
      <p:sp>
        <p:nvSpPr>
          <p:cNvPr id="4" name="TextBox 3"/>
          <p:cNvSpPr txBox="1"/>
          <p:nvPr/>
        </p:nvSpPr>
        <p:spPr>
          <a:xfrm>
            <a:off x="0" y="0"/>
            <a:ext cx="12192000" cy="461665"/>
          </a:xfrm>
          <a:prstGeom prst="rect">
            <a:avLst/>
          </a:prstGeom>
          <a:solidFill>
            <a:srgbClr val="00A4A0"/>
          </a:solidFill>
        </p:spPr>
        <p:txBody>
          <a:bodyPr wrap="square" rtlCol="0">
            <a:spAutoFit/>
          </a:bodyPr>
          <a:lstStyle/>
          <a:p>
            <a:r>
              <a:rPr lang="en-CA" sz="2400" b="1" dirty="0">
                <a:solidFill>
                  <a:schemeClr val="bg1"/>
                </a:solidFill>
              </a:rPr>
              <a:t>Discussion</a:t>
            </a:r>
          </a:p>
        </p:txBody>
      </p:sp>
      <p:sp>
        <p:nvSpPr>
          <p:cNvPr id="5" name="Slide Number Placeholder 4">
            <a:extLst>
              <a:ext uri="{FF2B5EF4-FFF2-40B4-BE49-F238E27FC236}">
                <a16:creationId xmlns:a16="http://schemas.microsoft.com/office/drawing/2014/main" id="{586CAC18-C6DB-8444-BB83-D59D23275991}"/>
              </a:ext>
            </a:extLst>
          </p:cNvPr>
          <p:cNvSpPr>
            <a:spLocks noGrp="1"/>
          </p:cNvSpPr>
          <p:nvPr>
            <p:ph type="sldNum" sz="quarter" idx="12"/>
          </p:nvPr>
        </p:nvSpPr>
        <p:spPr/>
        <p:txBody>
          <a:bodyPr/>
          <a:lstStyle/>
          <a:p>
            <a:fld id="{C5DA7052-C423-4619-94C5-7675C9C0BF33}" type="slidenum">
              <a:rPr lang="en-CA" smtClean="0"/>
              <a:pPr/>
              <a:t>44</a:t>
            </a:fld>
            <a:endParaRPr lang="en-CA" dirty="0"/>
          </a:p>
        </p:txBody>
      </p:sp>
    </p:spTree>
    <p:extLst>
      <p:ext uri="{BB962C8B-B14F-4D97-AF65-F5344CB8AC3E}">
        <p14:creationId xmlns:p14="http://schemas.microsoft.com/office/powerpoint/2010/main" val="3812669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CA" dirty="0"/>
              <a:t>Thank you!</a:t>
            </a:r>
          </a:p>
        </p:txBody>
      </p:sp>
      <p:sp>
        <p:nvSpPr>
          <p:cNvPr id="3" name="Content Placeholder 2"/>
          <p:cNvSpPr>
            <a:spLocks noGrp="1"/>
          </p:cNvSpPr>
          <p:nvPr>
            <p:ph idx="1"/>
          </p:nvPr>
        </p:nvSpPr>
        <p:spPr/>
        <p:txBody>
          <a:bodyPr/>
          <a:lstStyle/>
          <a:p>
            <a:r>
              <a:rPr lang="en-CA" dirty="0"/>
              <a:t>Jeffrey Hutchings, Dalhousie University</a:t>
            </a:r>
          </a:p>
          <a:p>
            <a:r>
              <a:rPr lang="en-CA" dirty="0"/>
              <a:t>Anna Kuparinen, University of </a:t>
            </a:r>
            <a:r>
              <a:rPr lang="en-CA" dirty="0" err="1"/>
              <a:t>Jyväskylä</a:t>
            </a:r>
            <a:endParaRPr lang="en-CA" dirty="0"/>
          </a:p>
          <a:p>
            <a:r>
              <a:rPr lang="en-CA" dirty="0"/>
              <a:t>Neo Martinez, University of Arizona </a:t>
            </a:r>
          </a:p>
          <a:p>
            <a:r>
              <a:rPr lang="en-CA" dirty="0"/>
              <a:t>Fernanda Valdovinos, University of Michigan</a:t>
            </a:r>
          </a:p>
        </p:txBody>
      </p:sp>
      <p:pic>
        <p:nvPicPr>
          <p:cNvPr id="1028" name="Picture 4" descr="Image result for academy of finland">
            <a:extLst>
              <a:ext uri="{FF2B5EF4-FFF2-40B4-BE49-F238E27FC236}">
                <a16:creationId xmlns:a16="http://schemas.microsoft.com/office/drawing/2014/main" id="{CF410967-6BB5-A04F-B365-FE868CFA3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208" y="4856002"/>
            <a:ext cx="3798241"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148ED8BA-4B0C-3F4A-9E05-F526944A2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855" y="4419383"/>
            <a:ext cx="3695699" cy="20797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8079621-9295-3941-967B-68469180A4C6}"/>
              </a:ext>
            </a:extLst>
          </p:cNvPr>
          <p:cNvSpPr>
            <a:spLocks noGrp="1"/>
          </p:cNvSpPr>
          <p:nvPr>
            <p:ph type="sldNum" sz="quarter" idx="12"/>
          </p:nvPr>
        </p:nvSpPr>
        <p:spPr/>
        <p:txBody>
          <a:bodyPr/>
          <a:lstStyle/>
          <a:p>
            <a:fld id="{C5DA7052-C423-4619-94C5-7675C9C0BF33}" type="slidenum">
              <a:rPr lang="en-CA" smtClean="0"/>
              <a:pPr/>
              <a:t>45</a:t>
            </a:fld>
            <a:endParaRPr lang="en-CA" dirty="0"/>
          </a:p>
        </p:txBody>
      </p:sp>
    </p:spTree>
    <p:extLst>
      <p:ext uri="{BB962C8B-B14F-4D97-AF65-F5344CB8AC3E}">
        <p14:creationId xmlns:p14="http://schemas.microsoft.com/office/powerpoint/2010/main" val="3752062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B6AEA2BD-9C6C-D640-A1C4-ACEA377A6D96}"/>
              </a:ext>
            </a:extLst>
          </p:cNvPr>
          <p:cNvSpPr/>
          <p:nvPr/>
        </p:nvSpPr>
        <p:spPr>
          <a:xfrm>
            <a:off x="8022320" y="1755542"/>
            <a:ext cx="3478515" cy="1663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3FE60C3-FEF9-A14D-B01C-4EBF137C5AA5}"/>
              </a:ext>
            </a:extLst>
          </p:cNvPr>
          <p:cNvSpPr/>
          <p:nvPr/>
        </p:nvSpPr>
        <p:spPr>
          <a:xfrm>
            <a:off x="4319364" y="1755543"/>
            <a:ext cx="3478515" cy="1663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CA" sz="6600" dirty="0"/>
              <a:t>“Functional Species”</a:t>
            </a:r>
          </a:p>
        </p:txBody>
      </p:sp>
      <p:sp>
        <p:nvSpPr>
          <p:cNvPr id="3" name="Content Placeholder 2"/>
          <p:cNvSpPr>
            <a:spLocks noGrp="1"/>
          </p:cNvSpPr>
          <p:nvPr>
            <p:ph idx="1"/>
          </p:nvPr>
        </p:nvSpPr>
        <p:spPr>
          <a:xfrm>
            <a:off x="838200" y="1825625"/>
            <a:ext cx="3177209" cy="4351338"/>
          </a:xfrm>
        </p:spPr>
        <p:txBody>
          <a:bodyPr>
            <a:normAutofit/>
          </a:bodyPr>
          <a:lstStyle/>
          <a:p>
            <a:r>
              <a:rPr lang="en-CA" sz="2400" dirty="0"/>
              <a:t>Why not group “functional species” by similar gape size, and split by life stage?</a:t>
            </a:r>
          </a:p>
          <a:p>
            <a:r>
              <a:rPr lang="en-CA" sz="2400" dirty="0"/>
              <a:t>Different location in food web</a:t>
            </a:r>
          </a:p>
          <a:p>
            <a:r>
              <a:rPr lang="en-CA" sz="2400" dirty="0"/>
              <a:t>Life history structure matters:</a:t>
            </a:r>
          </a:p>
          <a:p>
            <a:pPr lvl="1"/>
            <a:r>
              <a:rPr lang="en-CA" sz="2000" dirty="0"/>
              <a:t>Time to maturity</a:t>
            </a:r>
          </a:p>
          <a:p>
            <a:pPr lvl="1"/>
            <a:r>
              <a:rPr lang="en-CA" sz="2000" dirty="0"/>
              <a:t>Size at each age</a:t>
            </a:r>
          </a:p>
          <a:p>
            <a:pPr lvl="1"/>
            <a:endParaRPr lang="en-CA" sz="2000" dirty="0"/>
          </a:p>
          <a:p>
            <a:endParaRPr lang="en-CA" sz="4800" dirty="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pic>
        <p:nvPicPr>
          <p:cNvPr id="9" name="Picture 6" descr="https://upload.wikimedia.org/wikipedia/commons/d/da/Scorpis_violacea_(Blue_maomao).jpg">
            <a:extLst>
              <a:ext uri="{FF2B5EF4-FFF2-40B4-BE49-F238E27FC236}">
                <a16:creationId xmlns:a16="http://schemas.microsoft.com/office/drawing/2014/main" id="{5A6E5AA4-80E1-4D44-8B13-04E420F50C0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4410341" y="3709710"/>
            <a:ext cx="1901939" cy="98029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069BA99-DBB9-E443-8782-982BED48EE59}"/>
              </a:ext>
            </a:extLst>
          </p:cNvPr>
          <p:cNvGrpSpPr/>
          <p:nvPr/>
        </p:nvGrpSpPr>
        <p:grpSpPr>
          <a:xfrm>
            <a:off x="4584710" y="1817783"/>
            <a:ext cx="2981171" cy="1362727"/>
            <a:chOff x="4417322" y="1201149"/>
            <a:chExt cx="2981171" cy="1362727"/>
          </a:xfrm>
        </p:grpSpPr>
        <p:pic>
          <p:nvPicPr>
            <p:cNvPr id="11" name="Picture 2" descr="http://chartomcharters.com/wp-content/uploads/2014/04/yellowperch.jpg">
              <a:extLst>
                <a:ext uri="{FF2B5EF4-FFF2-40B4-BE49-F238E27FC236}">
                  <a16:creationId xmlns:a16="http://schemas.microsoft.com/office/drawing/2014/main" id="{87D22A11-03A0-FD48-A43D-D012413ACBC4}"/>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17322" y="1584914"/>
              <a:ext cx="2142971" cy="9789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upload.wikimedia.org/wikipedia/commons/d/da/Scorpis_violacea_(Blue_maomao).jpg">
              <a:extLst>
                <a:ext uri="{FF2B5EF4-FFF2-40B4-BE49-F238E27FC236}">
                  <a16:creationId xmlns:a16="http://schemas.microsoft.com/office/drawing/2014/main" id="{B77959A6-0205-224B-B83F-20BC2FE16955}"/>
                </a:ext>
              </a:extLst>
            </p:cNvPr>
            <p:cNvPicPr>
              <a:picLocks noChangeAspect="1" noChangeArrowheads="1"/>
            </p:cNvPicPr>
            <p:nvPr/>
          </p:nvPicPr>
          <p:blipFill>
            <a:blip r:embed="rId6" cstate="print">
              <a:extLst>
                <a:ext uri="{BEBA8EAE-BF5A-486C-A8C5-ECC9F3942E4B}">
                  <a14:imgProps xmlns:a14="http://schemas.microsoft.com/office/drawing/2010/main">
                    <a14:imgLayer r:embed="rId4">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5237114" y="1201149"/>
              <a:ext cx="2161379" cy="11140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BF494A-BBA2-4841-92CB-D234EA0A8B3F}"/>
                </a:ext>
              </a:extLst>
            </p:cNvPr>
            <p:cNvPicPr>
              <a:picLocks noChangeAspect="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52000" y="1841851"/>
              <a:ext cx="1746493" cy="713151"/>
            </a:xfrm>
            <a:prstGeom prst="rect">
              <a:avLst/>
            </a:prstGeom>
          </p:spPr>
        </p:pic>
      </p:grpSp>
      <p:grpSp>
        <p:nvGrpSpPr>
          <p:cNvPr id="4" name="Group 3">
            <a:extLst>
              <a:ext uri="{FF2B5EF4-FFF2-40B4-BE49-F238E27FC236}">
                <a16:creationId xmlns:a16="http://schemas.microsoft.com/office/drawing/2014/main" id="{D6189C68-D586-A345-B871-20756D69011D}"/>
              </a:ext>
            </a:extLst>
          </p:cNvPr>
          <p:cNvGrpSpPr/>
          <p:nvPr/>
        </p:nvGrpSpPr>
        <p:grpSpPr>
          <a:xfrm>
            <a:off x="9069921" y="2247364"/>
            <a:ext cx="1486006" cy="737201"/>
            <a:chOff x="5173220" y="3920307"/>
            <a:chExt cx="1486006" cy="737201"/>
          </a:xfrm>
        </p:grpSpPr>
        <p:pic>
          <p:nvPicPr>
            <p:cNvPr id="14" name="Picture 2" descr="http://chartomcharters.com/wp-content/uploads/2014/04/yellowperch.jpg">
              <a:extLst>
                <a:ext uri="{FF2B5EF4-FFF2-40B4-BE49-F238E27FC236}">
                  <a16:creationId xmlns:a16="http://schemas.microsoft.com/office/drawing/2014/main" id="{EA892A53-4F76-6B42-83AE-B2EC1FFC69AB}"/>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73220" y="4168026"/>
              <a:ext cx="1071488" cy="4894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upload.wikimedia.org/wikipedia/commons/d/da/Scorpis_violacea_(Blue_maomao).jpg">
              <a:extLst>
                <a:ext uri="{FF2B5EF4-FFF2-40B4-BE49-F238E27FC236}">
                  <a16:creationId xmlns:a16="http://schemas.microsoft.com/office/drawing/2014/main" id="{259C6400-5305-EC43-844F-90F69D0E0878}"/>
                </a:ext>
              </a:extLst>
            </p:cNvPr>
            <p:cNvPicPr>
              <a:picLocks noChangeAspect="1" noChangeArrowheads="1"/>
            </p:cNvPicPr>
            <p:nvPr/>
          </p:nvPicPr>
          <p:blipFill>
            <a:blip r:embed="rId6" cstate="print">
              <a:extLst>
                <a:ext uri="{BEBA8EAE-BF5A-486C-A8C5-ECC9F3942E4B}">
                  <a14:imgProps xmlns:a14="http://schemas.microsoft.com/office/drawing/2010/main">
                    <a14:imgLayer r:embed="rId4">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5578535" y="3920307"/>
              <a:ext cx="1080691" cy="5570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99F0373-26CF-9044-AA0E-5B02D9386729}"/>
                </a:ext>
              </a:extLst>
            </p:cNvPr>
            <p:cNvPicPr>
              <a:picLocks noChangeAspect="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38672" y="4284893"/>
              <a:ext cx="873248" cy="356576"/>
            </a:xfrm>
            <a:prstGeom prst="rect">
              <a:avLst/>
            </a:prstGeom>
          </p:spPr>
        </p:pic>
      </p:grpSp>
      <p:sp>
        <p:nvSpPr>
          <p:cNvPr id="18" name="TextBox 17">
            <a:extLst>
              <a:ext uri="{FF2B5EF4-FFF2-40B4-BE49-F238E27FC236}">
                <a16:creationId xmlns:a16="http://schemas.microsoft.com/office/drawing/2014/main" id="{42785154-D8B9-D844-88CE-B2D5879ACD80}"/>
              </a:ext>
            </a:extLst>
          </p:cNvPr>
          <p:cNvSpPr txBox="1"/>
          <p:nvPr/>
        </p:nvSpPr>
        <p:spPr>
          <a:xfrm>
            <a:off x="4410341" y="1825000"/>
            <a:ext cx="1242648" cy="369332"/>
          </a:xfrm>
          <a:prstGeom prst="rect">
            <a:avLst/>
          </a:prstGeom>
          <a:noFill/>
        </p:spPr>
        <p:txBody>
          <a:bodyPr wrap="none" rtlCol="0">
            <a:spAutoFit/>
          </a:bodyPr>
          <a:lstStyle/>
          <a:p>
            <a:r>
              <a:rPr lang="en-CA" dirty="0"/>
              <a:t>“Species” 1</a:t>
            </a:r>
            <a:endParaRPr lang="en-US" dirty="0"/>
          </a:p>
        </p:txBody>
      </p:sp>
      <p:sp>
        <p:nvSpPr>
          <p:cNvPr id="19" name="TextBox 18">
            <a:extLst>
              <a:ext uri="{FF2B5EF4-FFF2-40B4-BE49-F238E27FC236}">
                <a16:creationId xmlns:a16="http://schemas.microsoft.com/office/drawing/2014/main" id="{ED548C0D-7735-484B-99D8-70D53C46353C}"/>
              </a:ext>
            </a:extLst>
          </p:cNvPr>
          <p:cNvSpPr txBox="1"/>
          <p:nvPr/>
        </p:nvSpPr>
        <p:spPr>
          <a:xfrm>
            <a:off x="8169113" y="1829443"/>
            <a:ext cx="1245854" cy="369332"/>
          </a:xfrm>
          <a:prstGeom prst="rect">
            <a:avLst/>
          </a:prstGeom>
          <a:noFill/>
        </p:spPr>
        <p:txBody>
          <a:bodyPr wrap="none" rtlCol="0">
            <a:spAutoFit/>
          </a:bodyPr>
          <a:lstStyle/>
          <a:p>
            <a:r>
              <a:rPr lang="en-CA" dirty="0"/>
              <a:t>“Species” 2</a:t>
            </a:r>
            <a:endParaRPr lang="en-US" dirty="0"/>
          </a:p>
        </p:txBody>
      </p:sp>
      <p:pic>
        <p:nvPicPr>
          <p:cNvPr id="23" name="Picture 6" descr="https://upload.wikimedia.org/wikipedia/commons/d/da/Scorpis_violacea_(Blue_maomao).jpg">
            <a:extLst>
              <a:ext uri="{FF2B5EF4-FFF2-40B4-BE49-F238E27FC236}">
                <a16:creationId xmlns:a16="http://schemas.microsoft.com/office/drawing/2014/main" id="{88FEB7DE-A95F-6441-9A7A-0ACB3132EA1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6727681" y="3856352"/>
            <a:ext cx="1484692" cy="7652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chartomcharters.com/wp-content/uploads/2014/04/yellowperch.jpg">
            <a:extLst>
              <a:ext uri="{FF2B5EF4-FFF2-40B4-BE49-F238E27FC236}">
                <a16:creationId xmlns:a16="http://schemas.microsoft.com/office/drawing/2014/main" id="{E973E384-DC9D-3942-BE53-E4C865992A2F}"/>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05399" y="4690005"/>
            <a:ext cx="2142971" cy="9789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chartomcharters.com/wp-content/uploads/2014/04/yellowperch.jpg">
            <a:extLst>
              <a:ext uri="{FF2B5EF4-FFF2-40B4-BE49-F238E27FC236}">
                <a16:creationId xmlns:a16="http://schemas.microsoft.com/office/drawing/2014/main" id="{17A7C19C-74AB-6F42-9077-CAEFFF62773B}"/>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934284" y="4934745"/>
            <a:ext cx="1071486" cy="4894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chartomcharters.com/wp-content/uploads/2014/04/yellowperch.jpg">
            <a:extLst>
              <a:ext uri="{FF2B5EF4-FFF2-40B4-BE49-F238E27FC236}">
                <a16:creationId xmlns:a16="http://schemas.microsoft.com/office/drawing/2014/main" id="{E9A7816F-4D0D-4549-8089-F8A36350B731}"/>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946059" y="5080612"/>
            <a:ext cx="432870" cy="19774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chartomcharters.com/wp-content/uploads/2014/04/yellowperch.jpg">
            <a:extLst>
              <a:ext uri="{FF2B5EF4-FFF2-40B4-BE49-F238E27FC236}">
                <a16:creationId xmlns:a16="http://schemas.microsoft.com/office/drawing/2014/main" id="{0883DBAE-71AD-7848-A770-F07B3617B8E3}"/>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607153" y="4970907"/>
            <a:ext cx="925536" cy="4228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43DCD39-6D3A-9A4B-8DE5-C16D0136CB6E}"/>
              </a:ext>
            </a:extLst>
          </p:cNvPr>
          <p:cNvPicPr>
            <a:picLocks noChangeAspect="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77849" y="5598866"/>
            <a:ext cx="1415748" cy="578097"/>
          </a:xfrm>
          <a:prstGeom prst="rect">
            <a:avLst/>
          </a:prstGeom>
        </p:spPr>
      </p:pic>
      <p:pic>
        <p:nvPicPr>
          <p:cNvPr id="30" name="Picture 29">
            <a:extLst>
              <a:ext uri="{FF2B5EF4-FFF2-40B4-BE49-F238E27FC236}">
                <a16:creationId xmlns:a16="http://schemas.microsoft.com/office/drawing/2014/main" id="{370C9A2B-4632-194A-885D-E326062A2F51}"/>
              </a:ext>
            </a:extLst>
          </p:cNvPr>
          <p:cNvPicPr>
            <a:picLocks noChangeAspect="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29178" y="5805253"/>
            <a:ext cx="524748" cy="214272"/>
          </a:xfrm>
          <a:prstGeom prst="rect">
            <a:avLst/>
          </a:prstGeom>
        </p:spPr>
      </p:pic>
      <p:sp>
        <p:nvSpPr>
          <p:cNvPr id="7" name="Slide Number Placeholder 6">
            <a:extLst>
              <a:ext uri="{FF2B5EF4-FFF2-40B4-BE49-F238E27FC236}">
                <a16:creationId xmlns:a16="http://schemas.microsoft.com/office/drawing/2014/main" id="{7A69DAF0-19BB-194E-A935-8E352DFAE07E}"/>
              </a:ext>
            </a:extLst>
          </p:cNvPr>
          <p:cNvSpPr>
            <a:spLocks noGrp="1"/>
          </p:cNvSpPr>
          <p:nvPr>
            <p:ph type="sldNum" sz="quarter" idx="12"/>
          </p:nvPr>
        </p:nvSpPr>
        <p:spPr/>
        <p:txBody>
          <a:bodyPr/>
          <a:lstStyle/>
          <a:p>
            <a:fld id="{C5DA7052-C423-4619-94C5-7675C9C0BF33}" type="slidenum">
              <a:rPr lang="en-CA" smtClean="0"/>
              <a:pPr/>
              <a:t>46</a:t>
            </a:fld>
            <a:endParaRPr lang="en-CA" dirty="0"/>
          </a:p>
        </p:txBody>
      </p:sp>
    </p:spTree>
    <p:extLst>
      <p:ext uri="{BB962C8B-B14F-4D97-AF65-F5344CB8AC3E}">
        <p14:creationId xmlns:p14="http://schemas.microsoft.com/office/powerpoint/2010/main" val="5663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 name="Title 1"/>
          <p:cNvSpPr>
            <a:spLocks noGrp="1"/>
          </p:cNvSpPr>
          <p:nvPr>
            <p:ph type="title"/>
          </p:nvPr>
        </p:nvSpPr>
        <p:spPr/>
        <p:txBody>
          <a:bodyPr/>
          <a:lstStyle/>
          <a:p>
            <a:r>
              <a:rPr lang="en-CA" dirty="0"/>
              <a:t>Ecosystem Stability</a:t>
            </a:r>
          </a:p>
        </p:txBody>
      </p:sp>
      <p:sp>
        <p:nvSpPr>
          <p:cNvPr id="3" name="Content Placeholder 2"/>
          <p:cNvSpPr>
            <a:spLocks noGrp="1"/>
          </p:cNvSpPr>
          <p:nvPr>
            <p:ph idx="1"/>
          </p:nvPr>
        </p:nvSpPr>
        <p:spPr>
          <a:xfrm>
            <a:off x="323850" y="1447800"/>
            <a:ext cx="4645746" cy="4408367"/>
          </a:xfrm>
        </p:spPr>
        <p:txBody>
          <a:bodyPr>
            <a:normAutofit/>
          </a:bodyPr>
          <a:lstStyle/>
          <a:p>
            <a:r>
              <a:rPr lang="en-CA" dirty="0"/>
              <a:t>How ecosystems respond to disturbance</a:t>
            </a:r>
          </a:p>
          <a:p>
            <a:r>
              <a:rPr lang="en-CA" b="1" dirty="0"/>
              <a:t>Resistance</a:t>
            </a:r>
            <a:r>
              <a:rPr lang="en-CA" dirty="0"/>
              <a:t> is how ecosystems respond during disturbance</a:t>
            </a:r>
          </a:p>
          <a:p>
            <a:r>
              <a:rPr lang="en-CA" b="1" dirty="0"/>
              <a:t>Resilience</a:t>
            </a:r>
            <a:r>
              <a:rPr lang="en-CA" dirty="0"/>
              <a:t> is the ability for ecosystems to recover after disturbance</a:t>
            </a:r>
          </a:p>
          <a:p>
            <a:r>
              <a:rPr lang="en-CA" dirty="0"/>
              <a:t>Fishing pressure is normally used for disturbance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338" t="72667" r="61735" b="5667"/>
          <a:stretch/>
        </p:blipFill>
        <p:spPr>
          <a:xfrm>
            <a:off x="5523594" y="1601788"/>
            <a:ext cx="6340746" cy="4384556"/>
          </a:xfrm>
          <a:prstGeom prst="rect">
            <a:avLst/>
          </a:prstGeom>
        </p:spPr>
      </p:pic>
      <p:sp>
        <p:nvSpPr>
          <p:cNvPr id="5" name="TextBox 4"/>
          <p:cNvSpPr txBox="1"/>
          <p:nvPr/>
        </p:nvSpPr>
        <p:spPr>
          <a:xfrm>
            <a:off x="7947973" y="6121281"/>
            <a:ext cx="1949188" cy="553998"/>
          </a:xfrm>
          <a:prstGeom prst="rect">
            <a:avLst/>
          </a:prstGeom>
          <a:noFill/>
        </p:spPr>
        <p:txBody>
          <a:bodyPr wrap="none" rtlCol="0">
            <a:spAutoFit/>
          </a:bodyPr>
          <a:lstStyle/>
          <a:p>
            <a:r>
              <a:rPr lang="en-CA" sz="3000" dirty="0"/>
              <a:t>Time (Year)</a:t>
            </a:r>
          </a:p>
        </p:txBody>
      </p:sp>
      <p:sp>
        <p:nvSpPr>
          <p:cNvPr id="6" name="TextBox 5"/>
          <p:cNvSpPr txBox="1"/>
          <p:nvPr/>
        </p:nvSpPr>
        <p:spPr>
          <a:xfrm rot="16200000">
            <a:off x="4506649" y="3517067"/>
            <a:ext cx="1479892" cy="553998"/>
          </a:xfrm>
          <a:prstGeom prst="rect">
            <a:avLst/>
          </a:prstGeom>
          <a:noFill/>
        </p:spPr>
        <p:txBody>
          <a:bodyPr wrap="none" rtlCol="0">
            <a:spAutoFit/>
          </a:bodyPr>
          <a:lstStyle/>
          <a:p>
            <a:r>
              <a:rPr lang="en-CA" sz="3000" dirty="0"/>
              <a:t>Biomass</a:t>
            </a:r>
          </a:p>
        </p:txBody>
      </p:sp>
      <p:sp>
        <p:nvSpPr>
          <p:cNvPr id="7" name="TextBox 6"/>
          <p:cNvSpPr txBox="1"/>
          <p:nvPr/>
        </p:nvSpPr>
        <p:spPr>
          <a:xfrm>
            <a:off x="7090898" y="798136"/>
            <a:ext cx="2365519" cy="892552"/>
          </a:xfrm>
          <a:prstGeom prst="rect">
            <a:avLst/>
          </a:prstGeom>
          <a:noFill/>
        </p:spPr>
        <p:txBody>
          <a:bodyPr wrap="none" rtlCol="0">
            <a:spAutoFit/>
          </a:bodyPr>
          <a:lstStyle/>
          <a:p>
            <a:r>
              <a:rPr lang="en-CA" sz="2600" dirty="0"/>
              <a:t>Fishing Pressure</a:t>
            </a:r>
          </a:p>
          <a:p>
            <a:r>
              <a:rPr lang="en-CA" sz="2600" dirty="0"/>
              <a:t>Resistance</a:t>
            </a:r>
          </a:p>
        </p:txBody>
      </p:sp>
      <p:sp>
        <p:nvSpPr>
          <p:cNvPr id="8" name="TextBox 7"/>
          <p:cNvSpPr txBox="1"/>
          <p:nvPr/>
        </p:nvSpPr>
        <p:spPr>
          <a:xfrm>
            <a:off x="9825377" y="798136"/>
            <a:ext cx="1783693" cy="892552"/>
          </a:xfrm>
          <a:prstGeom prst="rect">
            <a:avLst/>
          </a:prstGeom>
          <a:noFill/>
        </p:spPr>
        <p:txBody>
          <a:bodyPr wrap="none" rtlCol="0">
            <a:spAutoFit/>
          </a:bodyPr>
          <a:lstStyle/>
          <a:p>
            <a:r>
              <a:rPr lang="en-CA" sz="2600" dirty="0"/>
              <a:t>Post Fishing</a:t>
            </a:r>
          </a:p>
          <a:p>
            <a:r>
              <a:rPr lang="en-CA" sz="2600" dirty="0"/>
              <a:t>Resilience</a:t>
            </a:r>
          </a:p>
        </p:txBody>
      </p:sp>
      <p:sp>
        <p:nvSpPr>
          <p:cNvPr id="9" name="TextBox 8"/>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10" name="TextBox 9"/>
          <p:cNvSpPr txBox="1"/>
          <p:nvPr/>
        </p:nvSpPr>
        <p:spPr>
          <a:xfrm>
            <a:off x="5569450" y="1290578"/>
            <a:ext cx="1376724" cy="400110"/>
          </a:xfrm>
          <a:prstGeom prst="rect">
            <a:avLst/>
          </a:prstGeom>
          <a:noFill/>
        </p:spPr>
        <p:txBody>
          <a:bodyPr wrap="none" rtlCol="0">
            <a:spAutoFit/>
          </a:bodyPr>
          <a:lstStyle/>
          <a:p>
            <a:r>
              <a:rPr lang="en-CA" sz="2000" dirty="0"/>
              <a:t>Equilibrium</a:t>
            </a:r>
          </a:p>
        </p:txBody>
      </p:sp>
      <p:sp>
        <p:nvSpPr>
          <p:cNvPr id="12" name="Rectangle 11"/>
          <p:cNvSpPr/>
          <p:nvPr/>
        </p:nvSpPr>
        <p:spPr>
          <a:xfrm>
            <a:off x="638175" y="631189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13" name="TextBox 12"/>
          <p:cNvSpPr txBox="1"/>
          <p:nvPr/>
        </p:nvSpPr>
        <p:spPr>
          <a:xfrm>
            <a:off x="1038225" y="5822393"/>
            <a:ext cx="2344040" cy="461665"/>
          </a:xfrm>
          <a:prstGeom prst="rect">
            <a:avLst/>
          </a:prstGeom>
          <a:noFill/>
        </p:spPr>
        <p:txBody>
          <a:bodyPr wrap="none" rtlCol="0">
            <a:spAutoFit/>
          </a:bodyPr>
          <a:lstStyle/>
          <a:p>
            <a:r>
              <a:rPr lang="en-CA" sz="2400" dirty="0"/>
              <a:t>Life History Shifts</a:t>
            </a:r>
          </a:p>
        </p:txBody>
      </p:sp>
      <p:sp>
        <p:nvSpPr>
          <p:cNvPr id="14" name="TextBox 13"/>
          <p:cNvSpPr txBox="1"/>
          <p:nvPr/>
        </p:nvSpPr>
        <p:spPr>
          <a:xfrm>
            <a:off x="1038225" y="6281091"/>
            <a:ext cx="2773644" cy="461665"/>
          </a:xfrm>
          <a:prstGeom prst="rect">
            <a:avLst/>
          </a:prstGeom>
          <a:noFill/>
        </p:spPr>
        <p:txBody>
          <a:bodyPr wrap="none" rtlCol="0">
            <a:spAutoFit/>
          </a:bodyPr>
          <a:lstStyle/>
          <a:p>
            <a:r>
              <a:rPr lang="en-CA" sz="2400" dirty="0"/>
              <a:t>No Life History Shifts</a:t>
            </a:r>
          </a:p>
        </p:txBody>
      </p:sp>
      <p:sp>
        <p:nvSpPr>
          <p:cNvPr id="16" name="TextBox 15"/>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a:solidFill>
                  <a:schemeClr val="bg1"/>
                </a:solidFill>
              </a:rPr>
              <a:t>Background</a:t>
            </a:r>
          </a:p>
        </p:txBody>
      </p:sp>
      <p:sp>
        <p:nvSpPr>
          <p:cNvPr id="18" name="Rectangle 17"/>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11" name="Slide Number Placeholder 10">
            <a:extLst>
              <a:ext uri="{FF2B5EF4-FFF2-40B4-BE49-F238E27FC236}">
                <a16:creationId xmlns:a16="http://schemas.microsoft.com/office/drawing/2014/main" id="{065E6A61-1C0C-1841-8F69-E1177E554D78}"/>
              </a:ext>
            </a:extLst>
          </p:cNvPr>
          <p:cNvSpPr>
            <a:spLocks noGrp="1"/>
          </p:cNvSpPr>
          <p:nvPr>
            <p:ph type="sldNum" sz="quarter" idx="12"/>
          </p:nvPr>
        </p:nvSpPr>
        <p:spPr/>
        <p:txBody>
          <a:bodyPr/>
          <a:lstStyle/>
          <a:p>
            <a:fld id="{C5DA7052-C423-4619-94C5-7675C9C0BF33}" type="slidenum">
              <a:rPr lang="en-CA" smtClean="0"/>
              <a:pPr/>
              <a:t>47</a:t>
            </a:fld>
            <a:endParaRPr lang="en-CA" dirty="0"/>
          </a:p>
        </p:txBody>
      </p:sp>
    </p:spTree>
    <p:extLst>
      <p:ext uri="{BB962C8B-B14F-4D97-AF65-F5344CB8AC3E}">
        <p14:creationId xmlns:p14="http://schemas.microsoft.com/office/powerpoint/2010/main" val="429352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Lake Constance</a:t>
            </a:r>
          </a:p>
        </p:txBody>
      </p:sp>
      <p:sp>
        <p:nvSpPr>
          <p:cNvPr id="3" name="Content Placeholder 2"/>
          <p:cNvSpPr>
            <a:spLocks noGrp="1"/>
          </p:cNvSpPr>
          <p:nvPr>
            <p:ph idx="1"/>
          </p:nvPr>
        </p:nvSpPr>
        <p:spPr>
          <a:xfrm>
            <a:off x="838200" y="1825625"/>
            <a:ext cx="4440945" cy="4351338"/>
          </a:xfrm>
        </p:spPr>
        <p:txBody>
          <a:bodyPr/>
          <a:lstStyle/>
          <a:p>
            <a:r>
              <a:rPr lang="en-CA" dirty="0"/>
              <a:t>Specific ecosystem with well known parameters </a:t>
            </a:r>
          </a:p>
          <a:p>
            <a:r>
              <a:rPr lang="en-CA" dirty="0"/>
              <a:t>Increase in variance of biomass for both fish species</a:t>
            </a:r>
          </a:p>
        </p:txBody>
      </p:sp>
      <p:pic>
        <p:nvPicPr>
          <p:cNvPr id="2052" name="Picture 4" descr="http://www.nature.com/article-assets/npg/srep/2016/160226/srep22245/images_hires/w926/srep22245-f2.jpg"/>
          <p:cNvPicPr>
            <a:picLocks noChangeAspect="1" noChangeArrowheads="1"/>
          </p:cNvPicPr>
          <p:nvPr/>
        </p:nvPicPr>
        <p:blipFill rotWithShape="1">
          <a:blip r:embed="rId3">
            <a:extLst>
              <a:ext uri="{28A0092B-C50C-407E-A947-70E740481C1C}">
                <a14:useLocalDpi xmlns:a14="http://schemas.microsoft.com/office/drawing/2010/main" val="0"/>
              </a:ext>
            </a:extLst>
          </a:blip>
          <a:srcRect l="7548" t="6978" r="2263" b="5571"/>
          <a:stretch/>
        </p:blipFill>
        <p:spPr bwMode="auto">
          <a:xfrm>
            <a:off x="6311622" y="1073607"/>
            <a:ext cx="5326380" cy="50977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7" name="TextBox 6"/>
          <p:cNvSpPr txBox="1"/>
          <p:nvPr/>
        </p:nvSpPr>
        <p:spPr>
          <a:xfrm>
            <a:off x="8052789" y="6097310"/>
            <a:ext cx="1949188" cy="553998"/>
          </a:xfrm>
          <a:prstGeom prst="rect">
            <a:avLst/>
          </a:prstGeom>
          <a:noFill/>
        </p:spPr>
        <p:txBody>
          <a:bodyPr wrap="none" rtlCol="0">
            <a:spAutoFit/>
          </a:bodyPr>
          <a:lstStyle/>
          <a:p>
            <a:r>
              <a:rPr lang="en-CA" sz="3000" dirty="0"/>
              <a:t>Time (Year)</a:t>
            </a:r>
          </a:p>
        </p:txBody>
      </p:sp>
      <p:sp>
        <p:nvSpPr>
          <p:cNvPr id="8" name="TextBox 7"/>
          <p:cNvSpPr txBox="1"/>
          <p:nvPr/>
        </p:nvSpPr>
        <p:spPr>
          <a:xfrm rot="16200000">
            <a:off x="5200976" y="3026271"/>
            <a:ext cx="1479892" cy="553998"/>
          </a:xfrm>
          <a:prstGeom prst="rect">
            <a:avLst/>
          </a:prstGeom>
          <a:noFill/>
        </p:spPr>
        <p:txBody>
          <a:bodyPr wrap="none" rtlCol="0">
            <a:spAutoFit/>
          </a:bodyPr>
          <a:lstStyle/>
          <a:p>
            <a:r>
              <a:rPr lang="en-CA" sz="3000" dirty="0"/>
              <a:t>Biomass</a:t>
            </a:r>
          </a:p>
        </p:txBody>
      </p:sp>
      <p:sp>
        <p:nvSpPr>
          <p:cNvPr id="9" name="TextBox 8"/>
          <p:cNvSpPr txBox="1"/>
          <p:nvPr/>
        </p:nvSpPr>
        <p:spPr>
          <a:xfrm rot="16200000">
            <a:off x="11212482" y="1537227"/>
            <a:ext cx="1388906" cy="461665"/>
          </a:xfrm>
          <a:prstGeom prst="rect">
            <a:avLst/>
          </a:prstGeom>
          <a:noFill/>
        </p:spPr>
        <p:txBody>
          <a:bodyPr wrap="none" rtlCol="0">
            <a:spAutoFit/>
          </a:bodyPr>
          <a:lstStyle/>
          <a:p>
            <a:r>
              <a:rPr lang="en-CA" sz="2400" dirty="0"/>
              <a:t>Whitefish</a:t>
            </a:r>
          </a:p>
        </p:txBody>
      </p:sp>
      <p:sp>
        <p:nvSpPr>
          <p:cNvPr id="10" name="TextBox 9"/>
          <p:cNvSpPr txBox="1"/>
          <p:nvPr/>
        </p:nvSpPr>
        <p:spPr>
          <a:xfrm>
            <a:off x="9931176" y="683162"/>
            <a:ext cx="1599284" cy="461665"/>
          </a:xfrm>
          <a:prstGeom prst="rect">
            <a:avLst/>
          </a:prstGeom>
          <a:noFill/>
        </p:spPr>
        <p:txBody>
          <a:bodyPr wrap="none" rtlCol="0">
            <a:spAutoFit/>
          </a:bodyPr>
          <a:lstStyle/>
          <a:p>
            <a:r>
              <a:rPr lang="en-CA" sz="2400" dirty="0"/>
              <a:t>Maturation</a:t>
            </a:r>
          </a:p>
        </p:txBody>
      </p:sp>
      <p:sp>
        <p:nvSpPr>
          <p:cNvPr id="11" name="TextBox 10"/>
          <p:cNvSpPr txBox="1"/>
          <p:nvPr/>
        </p:nvSpPr>
        <p:spPr>
          <a:xfrm>
            <a:off x="8355820" y="691636"/>
            <a:ext cx="1343125" cy="461665"/>
          </a:xfrm>
          <a:prstGeom prst="rect">
            <a:avLst/>
          </a:prstGeom>
          <a:noFill/>
        </p:spPr>
        <p:txBody>
          <a:bodyPr wrap="none" rtlCol="0">
            <a:spAutoFit/>
          </a:bodyPr>
          <a:lstStyle/>
          <a:p>
            <a:r>
              <a:rPr lang="en-CA" sz="2400" dirty="0"/>
              <a:t>Body size</a:t>
            </a:r>
          </a:p>
        </p:txBody>
      </p:sp>
      <p:sp>
        <p:nvSpPr>
          <p:cNvPr id="12" name="TextBox 11"/>
          <p:cNvSpPr txBox="1"/>
          <p:nvPr/>
        </p:nvSpPr>
        <p:spPr>
          <a:xfrm>
            <a:off x="6700965" y="719398"/>
            <a:ext cx="777777" cy="461665"/>
          </a:xfrm>
          <a:prstGeom prst="rect">
            <a:avLst/>
          </a:prstGeom>
          <a:noFill/>
        </p:spPr>
        <p:txBody>
          <a:bodyPr wrap="none" rtlCol="0">
            <a:spAutoFit/>
          </a:bodyPr>
          <a:lstStyle/>
          <a:p>
            <a:r>
              <a:rPr lang="en-CA" sz="2400" dirty="0"/>
              <a:t>Both</a:t>
            </a:r>
          </a:p>
        </p:txBody>
      </p:sp>
      <p:sp>
        <p:nvSpPr>
          <p:cNvPr id="13" name="TextBox 12"/>
          <p:cNvSpPr txBox="1"/>
          <p:nvPr/>
        </p:nvSpPr>
        <p:spPr>
          <a:xfrm rot="16200000">
            <a:off x="11464057" y="2775368"/>
            <a:ext cx="885755" cy="461665"/>
          </a:xfrm>
          <a:prstGeom prst="rect">
            <a:avLst/>
          </a:prstGeom>
          <a:noFill/>
        </p:spPr>
        <p:txBody>
          <a:bodyPr wrap="none" rtlCol="0">
            <a:spAutoFit/>
          </a:bodyPr>
          <a:lstStyle/>
          <a:p>
            <a:r>
              <a:rPr lang="en-CA" sz="2400" dirty="0"/>
              <a:t>Perch</a:t>
            </a:r>
          </a:p>
        </p:txBody>
      </p:sp>
      <p:sp>
        <p:nvSpPr>
          <p:cNvPr id="14" name="TextBox 13"/>
          <p:cNvSpPr txBox="1"/>
          <p:nvPr/>
        </p:nvSpPr>
        <p:spPr>
          <a:xfrm rot="16200000">
            <a:off x="11232647" y="3974773"/>
            <a:ext cx="1348574" cy="461665"/>
          </a:xfrm>
          <a:prstGeom prst="rect">
            <a:avLst/>
          </a:prstGeom>
          <a:noFill/>
        </p:spPr>
        <p:txBody>
          <a:bodyPr wrap="none" rtlCol="0">
            <a:spAutoFit/>
          </a:bodyPr>
          <a:lstStyle/>
          <a:p>
            <a:r>
              <a:rPr lang="en-CA" sz="2400" dirty="0"/>
              <a:t>Newborn</a:t>
            </a:r>
          </a:p>
        </p:txBody>
      </p:sp>
      <p:sp>
        <p:nvSpPr>
          <p:cNvPr id="15" name="TextBox 14"/>
          <p:cNvSpPr txBox="1"/>
          <p:nvPr/>
        </p:nvSpPr>
        <p:spPr>
          <a:xfrm rot="16200000">
            <a:off x="11475489" y="5269055"/>
            <a:ext cx="786690" cy="461665"/>
          </a:xfrm>
          <a:prstGeom prst="rect">
            <a:avLst/>
          </a:prstGeom>
          <a:noFill/>
        </p:spPr>
        <p:txBody>
          <a:bodyPr wrap="none" rtlCol="0">
            <a:spAutoFit/>
          </a:bodyPr>
          <a:lstStyle/>
          <a:p>
            <a:r>
              <a:rPr lang="en-CA" sz="2400" dirty="0"/>
              <a:t>Total</a:t>
            </a:r>
          </a:p>
        </p:txBody>
      </p:sp>
      <p:sp>
        <p:nvSpPr>
          <p:cNvPr id="17" name="TextBox 1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a:solidFill>
                  <a:schemeClr val="bg1"/>
                </a:solidFill>
              </a:rPr>
              <a:t>Background</a:t>
            </a:r>
          </a:p>
        </p:txBody>
      </p:sp>
      <p:sp>
        <p:nvSpPr>
          <p:cNvPr id="18" name="TextBox 17"/>
          <p:cNvSpPr txBox="1"/>
          <p:nvPr/>
        </p:nvSpPr>
        <p:spPr>
          <a:xfrm>
            <a:off x="1038225" y="6281091"/>
            <a:ext cx="2773644" cy="461665"/>
          </a:xfrm>
          <a:prstGeom prst="rect">
            <a:avLst/>
          </a:prstGeom>
          <a:noFill/>
        </p:spPr>
        <p:txBody>
          <a:bodyPr wrap="none" rtlCol="0">
            <a:spAutoFit/>
          </a:bodyPr>
          <a:lstStyle/>
          <a:p>
            <a:r>
              <a:rPr lang="en-CA" sz="2400" dirty="0"/>
              <a:t>No Life History Shifts</a:t>
            </a:r>
          </a:p>
        </p:txBody>
      </p:sp>
      <p:sp>
        <p:nvSpPr>
          <p:cNvPr id="19" name="Rectangle 18"/>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0" name="Rectangle 19"/>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1" name="TextBox 20"/>
          <p:cNvSpPr txBox="1"/>
          <p:nvPr/>
        </p:nvSpPr>
        <p:spPr>
          <a:xfrm>
            <a:off x="1038225" y="5785723"/>
            <a:ext cx="2344040" cy="461665"/>
          </a:xfrm>
          <a:prstGeom prst="rect">
            <a:avLst/>
          </a:prstGeom>
          <a:noFill/>
        </p:spPr>
        <p:txBody>
          <a:bodyPr wrap="none" rtlCol="0">
            <a:spAutoFit/>
          </a:bodyPr>
          <a:lstStyle/>
          <a:p>
            <a:r>
              <a:rPr lang="en-CA" sz="2400" dirty="0"/>
              <a:t>Life History Shifts</a:t>
            </a:r>
          </a:p>
        </p:txBody>
      </p:sp>
      <p:sp>
        <p:nvSpPr>
          <p:cNvPr id="4" name="Slide Number Placeholder 3">
            <a:extLst>
              <a:ext uri="{FF2B5EF4-FFF2-40B4-BE49-F238E27FC236}">
                <a16:creationId xmlns:a16="http://schemas.microsoft.com/office/drawing/2014/main" id="{68933ED7-6FB4-CD4C-8E8D-ED3979FD4BD4}"/>
              </a:ext>
            </a:extLst>
          </p:cNvPr>
          <p:cNvSpPr>
            <a:spLocks noGrp="1"/>
          </p:cNvSpPr>
          <p:nvPr>
            <p:ph type="sldNum" sz="quarter" idx="12"/>
          </p:nvPr>
        </p:nvSpPr>
        <p:spPr/>
        <p:txBody>
          <a:bodyPr/>
          <a:lstStyle/>
          <a:p>
            <a:fld id="{C5DA7052-C423-4619-94C5-7675C9C0BF33}" type="slidenum">
              <a:rPr lang="en-CA" smtClean="0"/>
              <a:pPr/>
              <a:t>48</a:t>
            </a:fld>
            <a:endParaRPr lang="en-CA" dirty="0"/>
          </a:p>
        </p:txBody>
      </p:sp>
    </p:spTree>
    <p:extLst>
      <p:ext uri="{BB962C8B-B14F-4D97-AF65-F5344CB8AC3E}">
        <p14:creationId xmlns:p14="http://schemas.microsoft.com/office/powerpoint/2010/main" val="4130322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800" dirty="0"/>
              <a:t>Increased competition between species</a:t>
            </a:r>
          </a:p>
        </p:txBody>
      </p:sp>
      <p:sp>
        <p:nvSpPr>
          <p:cNvPr id="3" name="Content Placeholder 2"/>
          <p:cNvSpPr>
            <a:spLocks noGrp="1"/>
          </p:cNvSpPr>
          <p:nvPr>
            <p:ph idx="1"/>
          </p:nvPr>
        </p:nvSpPr>
        <p:spPr/>
        <p:txBody>
          <a:bodyPr>
            <a:normAutofit/>
          </a:bodyPr>
          <a:lstStyle/>
          <a:p>
            <a:r>
              <a:rPr lang="en-CA" dirty="0"/>
              <a:t>Trawling limits fish size, so maximum fish size is truncated</a:t>
            </a:r>
          </a:p>
          <a:p>
            <a:r>
              <a:rPr lang="en-CA" dirty="0"/>
              <a:t>But fish are limited to prey smaller than their gape size</a:t>
            </a:r>
          </a:p>
          <a:p>
            <a:r>
              <a:rPr lang="en-CA" dirty="0"/>
              <a:t>Increased interspecific competition</a:t>
            </a:r>
          </a:p>
          <a:p>
            <a:r>
              <a:rPr lang="en-CA" dirty="0"/>
              <a:t>Recovery from exploitation is slower</a:t>
            </a:r>
          </a:p>
          <a:p>
            <a:endParaRPr lang="en-CA" dirty="0"/>
          </a:p>
          <a:p>
            <a:endParaRPr lang="en-CA" dirty="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pic>
        <p:nvPicPr>
          <p:cNvPr id="6" name="Picture 5"/>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27876" y="4308804"/>
            <a:ext cx="1415748" cy="578097"/>
          </a:xfrm>
          <a:prstGeom prst="rect">
            <a:avLst/>
          </a:prstGeom>
        </p:spPr>
      </p:pic>
      <p:pic>
        <p:nvPicPr>
          <p:cNvPr id="10242" name="Picture 2" descr="http://chartomcharters.com/wp-content/uploads/2014/04/yellowperch.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494438" y="3478267"/>
            <a:ext cx="1393786" cy="63671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ww.msc.org/multimedia/images/certified-species/cod-atlanti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32698" y="2798995"/>
            <a:ext cx="1317265" cy="5348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saudiaquaculturesociety.org/uploads/files/Shrim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56184" y="6135074"/>
            <a:ext cx="559131" cy="3536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upload.wikimedia.org/wikipedia/commons/d/da/Scorpis_violacea_(Blue_maomao).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10579177" y="5074328"/>
            <a:ext cx="1453156" cy="7489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85855" y="5265513"/>
            <a:ext cx="1415748" cy="578097"/>
          </a:xfrm>
          <a:prstGeom prst="rect">
            <a:avLst/>
          </a:prstGeom>
        </p:spPr>
      </p:pic>
      <p:pic>
        <p:nvPicPr>
          <p:cNvPr id="14" name="Picture 2" descr="http://chartomcharters.com/wp-content/uploads/2014/04/yellowperch.jpg"/>
          <p:cNvPicPr>
            <a:picLocks noChangeAspect="1" noChangeArrowheads="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1400" y="3761332"/>
            <a:ext cx="4513722" cy="20619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msc.org/multimedia/images/certified-species/cod-atlanti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9609" y="5180559"/>
            <a:ext cx="3341115" cy="13564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upload.wikimedia.org/wikipedia/commons/d/da/Scorpis_violacea_(Blue_maomao).jpg"/>
          <p:cNvPicPr>
            <a:picLocks noChangeAspect="1" noChangeArrowheads="1"/>
          </p:cNvPicPr>
          <p:nvPr/>
        </p:nvPicPr>
        <p:blipFill>
          <a:blip r:embed="rId11" cstate="print">
            <a:extLst>
              <a:ext uri="{BEBA8EAE-BF5A-486C-A8C5-ECC9F3942E4B}">
                <a14:imgProps xmlns:a14="http://schemas.microsoft.com/office/drawing/2010/main">
                  <a14:imgLayer r:embed="rId8">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5460201" y="4135281"/>
            <a:ext cx="2106428" cy="10856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www.saudiaquaculturesociety.org/uploads/files/Shrim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4164" y="6221502"/>
            <a:ext cx="559131" cy="3536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saudiaquaculturesociety.org/uploads/files/Shrimp.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1441" y="5508878"/>
            <a:ext cx="1980061" cy="12523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saudiaquaculturesociety.org/uploads/files/Shrimp.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84399" y="6176963"/>
            <a:ext cx="1095576" cy="6929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saudiaquaculturesociety.org/uploads/files/Shrimp.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45375" y="6135074"/>
            <a:ext cx="869688" cy="55007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8501603" y="4308804"/>
            <a:ext cx="1536477" cy="956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1F367CD1-DC05-0041-B972-661951502E3B}"/>
              </a:ext>
            </a:extLst>
          </p:cNvPr>
          <p:cNvSpPr txBox="1"/>
          <p:nvPr/>
        </p:nvSpPr>
        <p:spPr>
          <a:xfrm>
            <a:off x="10928" y="6648427"/>
            <a:ext cx="1888659" cy="200055"/>
          </a:xfrm>
          <a:prstGeom prst="rect">
            <a:avLst/>
          </a:prstGeom>
          <a:noFill/>
        </p:spPr>
        <p:txBody>
          <a:bodyPr wrap="none" rtlCol="0">
            <a:spAutoFit/>
          </a:bodyPr>
          <a:lstStyle/>
          <a:p>
            <a:r>
              <a:rPr lang="en-US" sz="700" dirty="0" err="1"/>
              <a:t>www.nj.gov</a:t>
            </a:r>
            <a:r>
              <a:rPr lang="en-US" sz="700" dirty="0"/>
              <a:t>/dep/</a:t>
            </a:r>
            <a:r>
              <a:rPr lang="en-US" sz="700" dirty="0" err="1"/>
              <a:t>dsr</a:t>
            </a:r>
            <a:r>
              <a:rPr lang="en-US" sz="700" dirty="0"/>
              <a:t>/</a:t>
            </a:r>
            <a:r>
              <a:rPr lang="en-US" sz="700" dirty="0" err="1"/>
              <a:t>fishadvisories</a:t>
            </a:r>
            <a:r>
              <a:rPr lang="en-US" sz="700" dirty="0"/>
              <a:t>/</a:t>
            </a:r>
            <a:r>
              <a:rPr lang="en-US" sz="700" dirty="0" err="1"/>
              <a:t>perch.htm</a:t>
            </a:r>
            <a:endParaRPr lang="en-US" sz="700" dirty="0"/>
          </a:p>
        </p:txBody>
      </p:sp>
      <p:sp>
        <p:nvSpPr>
          <p:cNvPr id="21" name="TextBox 20">
            <a:extLst>
              <a:ext uri="{FF2B5EF4-FFF2-40B4-BE49-F238E27FC236}">
                <a16:creationId xmlns:a16="http://schemas.microsoft.com/office/drawing/2014/main" id="{0BA1ED09-CC4C-F843-B4CE-EC56486AA3E8}"/>
              </a:ext>
            </a:extLst>
          </p:cNvPr>
          <p:cNvSpPr txBox="1"/>
          <p:nvPr/>
        </p:nvSpPr>
        <p:spPr>
          <a:xfrm>
            <a:off x="1841064" y="6630178"/>
            <a:ext cx="1705916" cy="200055"/>
          </a:xfrm>
          <a:prstGeom prst="rect">
            <a:avLst/>
          </a:prstGeom>
          <a:noFill/>
        </p:spPr>
        <p:txBody>
          <a:bodyPr wrap="none" rtlCol="0">
            <a:spAutoFit/>
          </a:bodyPr>
          <a:lstStyle/>
          <a:p>
            <a:r>
              <a:rPr lang="en-US" sz="700" dirty="0" err="1"/>
              <a:t>www.fishmarket.ge</a:t>
            </a:r>
            <a:r>
              <a:rPr lang="en-US" sz="700" dirty="0"/>
              <a:t>/</a:t>
            </a:r>
            <a:r>
              <a:rPr lang="en-US" sz="700" dirty="0" err="1"/>
              <a:t>en</a:t>
            </a:r>
            <a:r>
              <a:rPr lang="en-US" sz="700" dirty="0"/>
              <a:t>/</a:t>
            </a:r>
            <a:r>
              <a:rPr lang="en-US" sz="700" dirty="0" err="1"/>
              <a:t>vanammei</a:t>
            </a:r>
            <a:r>
              <a:rPr lang="en-US" sz="700" dirty="0"/>
              <a:t>-prawn</a:t>
            </a:r>
          </a:p>
        </p:txBody>
      </p:sp>
      <p:sp>
        <p:nvSpPr>
          <p:cNvPr id="22" name="TextBox 21">
            <a:extLst>
              <a:ext uri="{FF2B5EF4-FFF2-40B4-BE49-F238E27FC236}">
                <a16:creationId xmlns:a16="http://schemas.microsoft.com/office/drawing/2014/main" id="{4D9DE4F0-970A-8948-ADBF-505D3B733B00}"/>
              </a:ext>
            </a:extLst>
          </p:cNvPr>
          <p:cNvSpPr txBox="1"/>
          <p:nvPr/>
        </p:nvSpPr>
        <p:spPr>
          <a:xfrm>
            <a:off x="3647560" y="6648427"/>
            <a:ext cx="2417650" cy="200055"/>
          </a:xfrm>
          <a:prstGeom prst="rect">
            <a:avLst/>
          </a:prstGeom>
          <a:noFill/>
        </p:spPr>
        <p:txBody>
          <a:bodyPr wrap="none" rtlCol="0">
            <a:spAutoFit/>
          </a:bodyPr>
          <a:lstStyle/>
          <a:p>
            <a:r>
              <a:rPr lang="en-US" sz="700" dirty="0" err="1"/>
              <a:t>ec.europa.eu</a:t>
            </a:r>
            <a:r>
              <a:rPr lang="en-US" sz="700" dirty="0"/>
              <a:t>/fisheries/</a:t>
            </a:r>
            <a:r>
              <a:rPr lang="en-US" sz="700" dirty="0" err="1"/>
              <a:t>marine_species</a:t>
            </a:r>
            <a:r>
              <a:rPr lang="en-US" sz="700" dirty="0"/>
              <a:t>/</a:t>
            </a:r>
            <a:r>
              <a:rPr lang="en-US" sz="700" dirty="0" err="1"/>
              <a:t>wild_species</a:t>
            </a:r>
            <a:r>
              <a:rPr lang="en-US" sz="700" dirty="0"/>
              <a:t>/</a:t>
            </a:r>
            <a:r>
              <a:rPr lang="en-US" sz="700" dirty="0" err="1"/>
              <a:t>cod_en</a:t>
            </a:r>
            <a:endParaRPr lang="en-US" sz="700" dirty="0"/>
          </a:p>
        </p:txBody>
      </p:sp>
      <p:sp>
        <p:nvSpPr>
          <p:cNvPr id="23" name="TextBox 22">
            <a:extLst>
              <a:ext uri="{FF2B5EF4-FFF2-40B4-BE49-F238E27FC236}">
                <a16:creationId xmlns:a16="http://schemas.microsoft.com/office/drawing/2014/main" id="{AE8684DE-5438-D844-AD78-4BEC3D60910A}"/>
              </a:ext>
            </a:extLst>
          </p:cNvPr>
          <p:cNvSpPr txBox="1"/>
          <p:nvPr/>
        </p:nvSpPr>
        <p:spPr>
          <a:xfrm>
            <a:off x="6110495" y="6648428"/>
            <a:ext cx="2824812" cy="200055"/>
          </a:xfrm>
          <a:prstGeom prst="rect">
            <a:avLst/>
          </a:prstGeom>
          <a:noFill/>
        </p:spPr>
        <p:txBody>
          <a:bodyPr wrap="none" rtlCol="0">
            <a:spAutoFit/>
          </a:bodyPr>
          <a:lstStyle/>
          <a:p>
            <a:r>
              <a:rPr lang="en-US" sz="700" dirty="0" err="1"/>
              <a:t>commons.wikimedia.org</a:t>
            </a:r>
            <a:r>
              <a:rPr lang="en-US" sz="700" dirty="0"/>
              <a:t>/wiki/</a:t>
            </a:r>
            <a:r>
              <a:rPr lang="en-US" sz="700" dirty="0" err="1"/>
              <a:t>File:Scorpis_violacea</a:t>
            </a:r>
            <a:r>
              <a:rPr lang="en-US" sz="700" dirty="0"/>
              <a:t>_(</a:t>
            </a:r>
            <a:r>
              <a:rPr lang="en-US" sz="700" dirty="0" err="1"/>
              <a:t>Blue_maomao</a:t>
            </a:r>
            <a:r>
              <a:rPr lang="en-US" sz="700" dirty="0"/>
              <a:t>).jpg</a:t>
            </a:r>
          </a:p>
        </p:txBody>
      </p:sp>
      <p:sp>
        <p:nvSpPr>
          <p:cNvPr id="24" name="TextBox 23">
            <a:extLst>
              <a:ext uri="{FF2B5EF4-FFF2-40B4-BE49-F238E27FC236}">
                <a16:creationId xmlns:a16="http://schemas.microsoft.com/office/drawing/2014/main" id="{858A7DDB-34F1-6645-9294-AD8133804611}"/>
              </a:ext>
            </a:extLst>
          </p:cNvPr>
          <p:cNvSpPr txBox="1"/>
          <p:nvPr/>
        </p:nvSpPr>
        <p:spPr>
          <a:xfrm>
            <a:off x="8996301" y="6648428"/>
            <a:ext cx="1576072" cy="200055"/>
          </a:xfrm>
          <a:prstGeom prst="rect">
            <a:avLst/>
          </a:prstGeom>
          <a:noFill/>
        </p:spPr>
        <p:txBody>
          <a:bodyPr wrap="none" rtlCol="0">
            <a:spAutoFit/>
          </a:bodyPr>
          <a:lstStyle/>
          <a:p>
            <a:r>
              <a:rPr lang="en-US" sz="700" dirty="0" err="1"/>
              <a:t>alchetron.com</a:t>
            </a:r>
            <a:r>
              <a:rPr lang="en-US" sz="700" dirty="0"/>
              <a:t>/Schoolmaster-snapper</a:t>
            </a:r>
          </a:p>
        </p:txBody>
      </p:sp>
      <p:sp>
        <p:nvSpPr>
          <p:cNvPr id="8" name="Slide Number Placeholder 7">
            <a:extLst>
              <a:ext uri="{FF2B5EF4-FFF2-40B4-BE49-F238E27FC236}">
                <a16:creationId xmlns:a16="http://schemas.microsoft.com/office/drawing/2014/main" id="{13E418AE-2904-C345-835C-977D9BD64646}"/>
              </a:ext>
            </a:extLst>
          </p:cNvPr>
          <p:cNvSpPr>
            <a:spLocks noGrp="1"/>
          </p:cNvSpPr>
          <p:nvPr>
            <p:ph type="sldNum" sz="quarter" idx="12"/>
          </p:nvPr>
        </p:nvSpPr>
        <p:spPr/>
        <p:txBody>
          <a:bodyPr/>
          <a:lstStyle/>
          <a:p>
            <a:fld id="{C5DA7052-C423-4619-94C5-7675C9C0BF33}" type="slidenum">
              <a:rPr lang="en-CA" smtClean="0"/>
              <a:pPr/>
              <a:t>4</a:t>
            </a:fld>
            <a:endParaRPr lang="en-CA" dirty="0"/>
          </a:p>
        </p:txBody>
      </p:sp>
    </p:spTree>
    <p:extLst>
      <p:ext uri="{BB962C8B-B14F-4D97-AF65-F5344CB8AC3E}">
        <p14:creationId xmlns:p14="http://schemas.microsoft.com/office/powerpoint/2010/main" val="2733048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ig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19" r="1559" b="7390"/>
          <a:stretch/>
        </p:blipFill>
        <p:spPr bwMode="auto">
          <a:xfrm>
            <a:off x="5746577" y="1171408"/>
            <a:ext cx="5870547" cy="48541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Lake Constance</a:t>
            </a:r>
          </a:p>
        </p:txBody>
      </p:sp>
      <p:sp>
        <p:nvSpPr>
          <p:cNvPr id="3" name="Content Placeholder 2"/>
          <p:cNvSpPr>
            <a:spLocks noGrp="1"/>
          </p:cNvSpPr>
          <p:nvPr>
            <p:ph idx="1"/>
          </p:nvPr>
        </p:nvSpPr>
        <p:spPr>
          <a:xfrm>
            <a:off x="838201" y="1825625"/>
            <a:ext cx="4295400" cy="4351338"/>
          </a:xfrm>
        </p:spPr>
        <p:txBody>
          <a:bodyPr/>
          <a:lstStyle/>
          <a:p>
            <a:r>
              <a:rPr lang="en-CA" dirty="0"/>
              <a:t>Specific ecosystem with well known parameters </a:t>
            </a:r>
          </a:p>
          <a:p>
            <a:r>
              <a:rPr lang="en-CA" dirty="0"/>
              <a:t>Increase in variance of biomass for lower trophic levels (invertebrates)</a:t>
            </a:r>
          </a:p>
        </p:txBody>
      </p:sp>
      <p:sp>
        <p:nvSpPr>
          <p:cNvPr id="6" name="TextBox 5"/>
          <p:cNvSpPr txBox="1"/>
          <p:nvPr/>
        </p:nvSpPr>
        <p:spPr>
          <a:xfrm>
            <a:off x="10001977" y="6490613"/>
            <a:ext cx="2190023" cy="369332"/>
          </a:xfrm>
          <a:prstGeom prst="rect">
            <a:avLst/>
          </a:prstGeom>
          <a:noFill/>
        </p:spPr>
        <p:txBody>
          <a:bodyPr wrap="none" rtlCol="0">
            <a:spAutoFit/>
          </a:bodyPr>
          <a:lstStyle/>
          <a:p>
            <a:r>
              <a:rPr lang="en-CA" dirty="0" err="1"/>
              <a:t>Kuparinen</a:t>
            </a:r>
            <a:r>
              <a:rPr lang="en-CA" dirty="0"/>
              <a:t> </a:t>
            </a:r>
            <a:r>
              <a:rPr lang="en-CA" i="1" dirty="0"/>
              <a:t>et al</a:t>
            </a:r>
            <a:r>
              <a:rPr lang="en-CA" dirty="0"/>
              <a:t>. 2016</a:t>
            </a:r>
          </a:p>
        </p:txBody>
      </p:sp>
      <p:sp>
        <p:nvSpPr>
          <p:cNvPr id="7" name="TextBox 6"/>
          <p:cNvSpPr txBox="1"/>
          <p:nvPr/>
        </p:nvSpPr>
        <p:spPr>
          <a:xfrm>
            <a:off x="8052789" y="6097310"/>
            <a:ext cx="1949188" cy="553998"/>
          </a:xfrm>
          <a:prstGeom prst="rect">
            <a:avLst/>
          </a:prstGeom>
          <a:noFill/>
        </p:spPr>
        <p:txBody>
          <a:bodyPr wrap="none" rtlCol="0">
            <a:spAutoFit/>
          </a:bodyPr>
          <a:lstStyle/>
          <a:p>
            <a:r>
              <a:rPr lang="en-CA" sz="3000" dirty="0"/>
              <a:t>Time (Year)</a:t>
            </a:r>
          </a:p>
        </p:txBody>
      </p:sp>
      <p:sp>
        <p:nvSpPr>
          <p:cNvPr id="8" name="TextBox 7"/>
          <p:cNvSpPr txBox="1"/>
          <p:nvPr/>
        </p:nvSpPr>
        <p:spPr>
          <a:xfrm rot="16200000">
            <a:off x="4729632" y="3321504"/>
            <a:ext cx="1479892" cy="553998"/>
          </a:xfrm>
          <a:prstGeom prst="rect">
            <a:avLst/>
          </a:prstGeom>
          <a:noFill/>
        </p:spPr>
        <p:txBody>
          <a:bodyPr wrap="none" rtlCol="0">
            <a:spAutoFit/>
          </a:bodyPr>
          <a:lstStyle/>
          <a:p>
            <a:r>
              <a:rPr lang="en-CA" sz="3000" dirty="0"/>
              <a:t>Biomass</a:t>
            </a:r>
          </a:p>
        </p:txBody>
      </p:sp>
      <p:sp>
        <p:nvSpPr>
          <p:cNvPr id="10" name="TextBox 9"/>
          <p:cNvSpPr txBox="1"/>
          <p:nvPr/>
        </p:nvSpPr>
        <p:spPr>
          <a:xfrm>
            <a:off x="9674581" y="904720"/>
            <a:ext cx="1207254" cy="461665"/>
          </a:xfrm>
          <a:prstGeom prst="rect">
            <a:avLst/>
          </a:prstGeom>
          <a:solidFill>
            <a:schemeClr val="bg1"/>
          </a:solidFill>
        </p:spPr>
        <p:txBody>
          <a:bodyPr wrap="none" rtlCol="0">
            <a:spAutoFit/>
          </a:bodyPr>
          <a:lstStyle/>
          <a:p>
            <a:r>
              <a:rPr lang="en-CA" sz="2400" dirty="0"/>
              <a:t>Bacteria</a:t>
            </a:r>
          </a:p>
        </p:txBody>
      </p:sp>
      <p:sp>
        <p:nvSpPr>
          <p:cNvPr id="11" name="TextBox 10"/>
          <p:cNvSpPr txBox="1"/>
          <p:nvPr/>
        </p:nvSpPr>
        <p:spPr>
          <a:xfrm>
            <a:off x="6783863" y="904719"/>
            <a:ext cx="873060" cy="461665"/>
          </a:xfrm>
          <a:prstGeom prst="rect">
            <a:avLst/>
          </a:prstGeom>
          <a:solidFill>
            <a:schemeClr val="bg1"/>
          </a:solidFill>
        </p:spPr>
        <p:txBody>
          <a:bodyPr wrap="none" rtlCol="0">
            <a:spAutoFit/>
          </a:bodyPr>
          <a:lstStyle/>
          <a:p>
            <a:r>
              <a:rPr lang="en-CA" sz="2400" dirty="0"/>
              <a:t>Algae</a:t>
            </a:r>
          </a:p>
        </p:txBody>
      </p:sp>
      <p:sp>
        <p:nvSpPr>
          <p:cNvPr id="12" name="TextBox 11"/>
          <p:cNvSpPr txBox="1"/>
          <p:nvPr/>
        </p:nvSpPr>
        <p:spPr>
          <a:xfrm>
            <a:off x="6719186" y="2627723"/>
            <a:ext cx="1077731" cy="461665"/>
          </a:xfrm>
          <a:prstGeom prst="rect">
            <a:avLst/>
          </a:prstGeom>
          <a:solidFill>
            <a:schemeClr val="bg1"/>
          </a:solidFill>
        </p:spPr>
        <p:txBody>
          <a:bodyPr wrap="none" rtlCol="0">
            <a:spAutoFit/>
          </a:bodyPr>
          <a:lstStyle/>
          <a:p>
            <a:r>
              <a:rPr lang="en-CA" sz="2400" dirty="0"/>
              <a:t>Ciliates</a:t>
            </a:r>
          </a:p>
        </p:txBody>
      </p:sp>
      <p:sp>
        <p:nvSpPr>
          <p:cNvPr id="17" name="TextBox 16"/>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a:solidFill>
                  <a:schemeClr val="bg1"/>
                </a:solidFill>
              </a:rPr>
              <a:t>Background</a:t>
            </a:r>
          </a:p>
        </p:txBody>
      </p:sp>
      <p:sp>
        <p:nvSpPr>
          <p:cNvPr id="18" name="TextBox 17"/>
          <p:cNvSpPr txBox="1"/>
          <p:nvPr/>
        </p:nvSpPr>
        <p:spPr>
          <a:xfrm>
            <a:off x="1038225" y="6281091"/>
            <a:ext cx="2773644" cy="461665"/>
          </a:xfrm>
          <a:prstGeom prst="rect">
            <a:avLst/>
          </a:prstGeom>
          <a:noFill/>
        </p:spPr>
        <p:txBody>
          <a:bodyPr wrap="none" rtlCol="0">
            <a:spAutoFit/>
          </a:bodyPr>
          <a:lstStyle/>
          <a:p>
            <a:r>
              <a:rPr lang="en-CA" sz="2400" dirty="0"/>
              <a:t>No Life History Shifts</a:t>
            </a:r>
          </a:p>
        </p:txBody>
      </p:sp>
      <p:sp>
        <p:nvSpPr>
          <p:cNvPr id="19" name="Rectangle 18"/>
          <p:cNvSpPr/>
          <p:nvPr/>
        </p:nvSpPr>
        <p:spPr>
          <a:xfrm>
            <a:off x="638175" y="5819497"/>
            <a:ext cx="400050" cy="400050"/>
          </a:xfrm>
          <a:prstGeom prst="rect">
            <a:avLst/>
          </a:prstGeom>
          <a:solidFill>
            <a:srgbClr val="FA0200"/>
          </a:solidFill>
          <a:ln>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0" name="Rectangle 19"/>
          <p:cNvSpPr/>
          <p:nvPr/>
        </p:nvSpPr>
        <p:spPr>
          <a:xfrm>
            <a:off x="638175" y="6275229"/>
            <a:ext cx="400050" cy="400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0200"/>
              </a:solidFill>
            </a:endParaRPr>
          </a:p>
        </p:txBody>
      </p:sp>
      <p:sp>
        <p:nvSpPr>
          <p:cNvPr id="21" name="TextBox 20"/>
          <p:cNvSpPr txBox="1"/>
          <p:nvPr/>
        </p:nvSpPr>
        <p:spPr>
          <a:xfrm>
            <a:off x="1038225" y="5785723"/>
            <a:ext cx="2344040" cy="461665"/>
          </a:xfrm>
          <a:prstGeom prst="rect">
            <a:avLst/>
          </a:prstGeom>
          <a:noFill/>
        </p:spPr>
        <p:txBody>
          <a:bodyPr wrap="none" rtlCol="0">
            <a:spAutoFit/>
          </a:bodyPr>
          <a:lstStyle/>
          <a:p>
            <a:r>
              <a:rPr lang="en-CA" sz="2400" dirty="0"/>
              <a:t>Life History Shifts</a:t>
            </a:r>
          </a:p>
        </p:txBody>
      </p:sp>
      <p:sp>
        <p:nvSpPr>
          <p:cNvPr id="22" name="TextBox 21"/>
          <p:cNvSpPr txBox="1"/>
          <p:nvPr/>
        </p:nvSpPr>
        <p:spPr>
          <a:xfrm>
            <a:off x="9674581" y="2613846"/>
            <a:ext cx="1143262" cy="461665"/>
          </a:xfrm>
          <a:prstGeom prst="rect">
            <a:avLst/>
          </a:prstGeom>
          <a:solidFill>
            <a:schemeClr val="bg1"/>
          </a:solidFill>
        </p:spPr>
        <p:txBody>
          <a:bodyPr wrap="none" rtlCol="0">
            <a:spAutoFit/>
          </a:bodyPr>
          <a:lstStyle/>
          <a:p>
            <a:r>
              <a:rPr lang="en-CA" sz="2400" dirty="0"/>
              <a:t>Rotifers</a:t>
            </a:r>
          </a:p>
        </p:txBody>
      </p:sp>
      <p:sp>
        <p:nvSpPr>
          <p:cNvPr id="23" name="TextBox 22"/>
          <p:cNvSpPr txBox="1"/>
          <p:nvPr/>
        </p:nvSpPr>
        <p:spPr>
          <a:xfrm>
            <a:off x="8739391" y="4319722"/>
            <a:ext cx="3258584" cy="461665"/>
          </a:xfrm>
          <a:prstGeom prst="rect">
            <a:avLst/>
          </a:prstGeom>
          <a:solidFill>
            <a:schemeClr val="bg1"/>
          </a:solidFill>
        </p:spPr>
        <p:txBody>
          <a:bodyPr wrap="none" rtlCol="0">
            <a:spAutoFit/>
          </a:bodyPr>
          <a:lstStyle/>
          <a:p>
            <a:r>
              <a:rPr lang="en-CA" sz="2400" dirty="0"/>
              <a:t>Carnivorous Crustaceans</a:t>
            </a:r>
          </a:p>
        </p:txBody>
      </p:sp>
      <p:sp>
        <p:nvSpPr>
          <p:cNvPr id="24" name="TextBox 23"/>
          <p:cNvSpPr txBox="1"/>
          <p:nvPr/>
        </p:nvSpPr>
        <p:spPr>
          <a:xfrm>
            <a:off x="5445541" y="4338449"/>
            <a:ext cx="3293850" cy="461665"/>
          </a:xfrm>
          <a:prstGeom prst="rect">
            <a:avLst/>
          </a:prstGeom>
          <a:solidFill>
            <a:schemeClr val="bg1"/>
          </a:solidFill>
        </p:spPr>
        <p:txBody>
          <a:bodyPr wrap="none" rtlCol="0">
            <a:spAutoFit/>
          </a:bodyPr>
          <a:lstStyle/>
          <a:p>
            <a:r>
              <a:rPr lang="en-CA" sz="2400" dirty="0"/>
              <a:t>Herbivorous Crustaceans</a:t>
            </a:r>
          </a:p>
        </p:txBody>
      </p:sp>
      <p:sp>
        <p:nvSpPr>
          <p:cNvPr id="4" name="Slide Number Placeholder 3">
            <a:extLst>
              <a:ext uri="{FF2B5EF4-FFF2-40B4-BE49-F238E27FC236}">
                <a16:creationId xmlns:a16="http://schemas.microsoft.com/office/drawing/2014/main" id="{07FF286F-632A-B540-8448-350D37F6CA2B}"/>
              </a:ext>
            </a:extLst>
          </p:cNvPr>
          <p:cNvSpPr>
            <a:spLocks noGrp="1"/>
          </p:cNvSpPr>
          <p:nvPr>
            <p:ph type="sldNum" sz="quarter" idx="12"/>
          </p:nvPr>
        </p:nvSpPr>
        <p:spPr/>
        <p:txBody>
          <a:bodyPr/>
          <a:lstStyle/>
          <a:p>
            <a:fld id="{C5DA7052-C423-4619-94C5-7675C9C0BF33}" type="slidenum">
              <a:rPr lang="en-CA" smtClean="0"/>
              <a:pPr/>
              <a:t>49</a:t>
            </a:fld>
            <a:endParaRPr lang="en-CA" dirty="0"/>
          </a:p>
        </p:txBody>
      </p:sp>
    </p:spTree>
    <p:extLst>
      <p:ext uri="{BB962C8B-B14F-4D97-AF65-F5344CB8AC3E}">
        <p14:creationId xmlns:p14="http://schemas.microsoft.com/office/powerpoint/2010/main" val="1705323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Life History Shifts</a:t>
            </a:r>
          </a:p>
        </p:txBody>
      </p:sp>
      <p:sp>
        <p:nvSpPr>
          <p:cNvPr id="3" name="Content Placeholder 2"/>
          <p:cNvSpPr>
            <a:spLocks noGrp="1"/>
          </p:cNvSpPr>
          <p:nvPr>
            <p:ph idx="1"/>
          </p:nvPr>
        </p:nvSpPr>
        <p:spPr/>
        <p:txBody>
          <a:bodyPr>
            <a:normAutofit/>
          </a:bodyPr>
          <a:lstStyle/>
          <a:p>
            <a:r>
              <a:rPr lang="en-CA" sz="4800" dirty="0"/>
              <a:t>Fishing selects for smaller fish</a:t>
            </a:r>
          </a:p>
          <a:p>
            <a:pPr lvl="1"/>
            <a:r>
              <a:rPr lang="en-CA" sz="4800" dirty="0"/>
              <a:t>Decreased body size</a:t>
            </a:r>
          </a:p>
          <a:p>
            <a:pPr lvl="1"/>
            <a:r>
              <a:rPr lang="en-CA" sz="4800" dirty="0"/>
              <a:t>Shorter life spans</a:t>
            </a:r>
          </a:p>
          <a:p>
            <a:pPr lvl="1"/>
            <a:r>
              <a:rPr lang="en-CA" sz="4800" dirty="0"/>
              <a:t>Earlier age of reproduction</a:t>
            </a:r>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A2EF505D-F1BA-9349-BC0B-99E897374D57}"/>
              </a:ext>
            </a:extLst>
          </p:cNvPr>
          <p:cNvSpPr>
            <a:spLocks noGrp="1"/>
          </p:cNvSpPr>
          <p:nvPr>
            <p:ph type="sldNum" sz="quarter" idx="12"/>
          </p:nvPr>
        </p:nvSpPr>
        <p:spPr/>
        <p:txBody>
          <a:bodyPr/>
          <a:lstStyle/>
          <a:p>
            <a:fld id="{C5DA7052-C423-4619-94C5-7675C9C0BF33}" type="slidenum">
              <a:rPr lang="en-CA" smtClean="0"/>
              <a:pPr/>
              <a:t>50</a:t>
            </a:fld>
            <a:endParaRPr lang="en-CA" dirty="0"/>
          </a:p>
        </p:txBody>
      </p:sp>
    </p:spTree>
    <p:extLst>
      <p:ext uri="{BB962C8B-B14F-4D97-AF65-F5344CB8AC3E}">
        <p14:creationId xmlns:p14="http://schemas.microsoft.com/office/powerpoint/2010/main" val="1683968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Fish Size is Important</a:t>
            </a:r>
          </a:p>
        </p:txBody>
      </p:sp>
      <p:sp>
        <p:nvSpPr>
          <p:cNvPr id="3" name="Content Placeholder 2"/>
          <p:cNvSpPr>
            <a:spLocks noGrp="1"/>
          </p:cNvSpPr>
          <p:nvPr>
            <p:ph idx="1"/>
          </p:nvPr>
        </p:nvSpPr>
        <p:spPr/>
        <p:txBody>
          <a:bodyPr>
            <a:normAutofit/>
          </a:bodyPr>
          <a:lstStyle/>
          <a:p>
            <a:r>
              <a:rPr lang="en-CA" sz="4800" dirty="0"/>
              <a:t>Diet – prey choice is limited by gape size</a:t>
            </a:r>
          </a:p>
          <a:p>
            <a:r>
              <a:rPr lang="en-CA" sz="4800" dirty="0"/>
              <a:t>Metabolic rate – Larger fish are more efficient</a:t>
            </a:r>
          </a:p>
          <a:p>
            <a:endParaRPr lang="en-CA" sz="4800" dirty="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3E29A529-CA20-1E4D-86C3-163B3F4B2BB5}"/>
              </a:ext>
            </a:extLst>
          </p:cNvPr>
          <p:cNvSpPr>
            <a:spLocks noGrp="1"/>
          </p:cNvSpPr>
          <p:nvPr>
            <p:ph type="sldNum" sz="quarter" idx="12"/>
          </p:nvPr>
        </p:nvSpPr>
        <p:spPr/>
        <p:txBody>
          <a:bodyPr/>
          <a:lstStyle/>
          <a:p>
            <a:fld id="{C5DA7052-C423-4619-94C5-7675C9C0BF33}" type="slidenum">
              <a:rPr lang="en-CA" smtClean="0"/>
              <a:pPr/>
              <a:t>51</a:t>
            </a:fld>
            <a:endParaRPr lang="en-CA" dirty="0"/>
          </a:p>
        </p:txBody>
      </p:sp>
    </p:spTree>
    <p:extLst>
      <p:ext uri="{BB962C8B-B14F-4D97-AF65-F5344CB8AC3E}">
        <p14:creationId xmlns:p14="http://schemas.microsoft.com/office/powerpoint/2010/main" val="840926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Ecosystem 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sz="4800" dirty="0"/>
                  <a:t>Life History shifts</a:t>
                </a:r>
              </a:p>
              <a:p>
                <a:pPr lvl="1"/>
                <a:r>
                  <a:rPr lang="en-CA" sz="4800" dirty="0"/>
                  <a:t>Increased Competition for resources</a:t>
                </a:r>
              </a:p>
              <a:p>
                <a:pPr lvl="1"/>
                <a:r>
                  <a:rPr lang="en-CA" sz="4800" dirty="0"/>
                  <a:t>↓ </a:t>
                </a:r>
                <a14:m>
                  <m:oMath xmlns:m="http://schemas.openxmlformats.org/officeDocument/2006/math">
                    <m:f>
                      <m:fPr>
                        <m:ctrlPr>
                          <a:rPr lang="en-CA" sz="4800" i="1">
                            <a:latin typeface="Cambria Math" panose="02040503050406030204" pitchFamily="18" charset="0"/>
                          </a:rPr>
                        </m:ctrlPr>
                      </m:fPr>
                      <m:num>
                        <m:r>
                          <a:rPr lang="en-CA" sz="4800" i="1">
                            <a:latin typeface="Cambria Math" panose="02040503050406030204" pitchFamily="18" charset="0"/>
                          </a:rPr>
                          <m:t>𝑃𝑟𝑒𝑑𝑎𝑡𝑜𝑟</m:t>
                        </m:r>
                      </m:num>
                      <m:den>
                        <m:r>
                          <a:rPr lang="en-CA" sz="4800" i="1">
                            <a:latin typeface="Cambria Math" panose="02040503050406030204" pitchFamily="18" charset="0"/>
                          </a:rPr>
                          <m:t>𝑃𝑟𝑒𝑦</m:t>
                        </m:r>
                      </m:den>
                    </m:f>
                  </m:oMath>
                </a14:m>
                <a:r>
                  <a:rPr lang="en-CA" sz="4800" dirty="0"/>
                  <a:t>  body mass ratios</a:t>
                </a:r>
              </a:p>
              <a:p>
                <a:r>
                  <a:rPr lang="en-CA" sz="4800" dirty="0"/>
                  <a:t>Cannibalism</a:t>
                </a:r>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35" t="-4762"/>
                </a:stretch>
              </a:blipFill>
            </p:spPr>
            <p:txBody>
              <a:bodyPr/>
              <a:lstStyle/>
              <a:p>
                <a:r>
                  <a:rPr lang="en-CA">
                    <a:noFill/>
                  </a:rPr>
                  <a:t> </a:t>
                </a:r>
              </a:p>
            </p:txBody>
          </p:sp>
        </mc:Fallback>
      </mc:AlternateContent>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0D80F5BA-FCA4-9F4F-948C-DAC1FB219E9A}"/>
              </a:ext>
            </a:extLst>
          </p:cNvPr>
          <p:cNvSpPr>
            <a:spLocks noGrp="1"/>
          </p:cNvSpPr>
          <p:nvPr>
            <p:ph type="sldNum" sz="quarter" idx="12"/>
          </p:nvPr>
        </p:nvSpPr>
        <p:spPr/>
        <p:txBody>
          <a:bodyPr/>
          <a:lstStyle/>
          <a:p>
            <a:fld id="{C5DA7052-C423-4619-94C5-7675C9C0BF33}" type="slidenum">
              <a:rPr lang="en-CA" smtClean="0"/>
              <a:pPr/>
              <a:t>52</a:t>
            </a:fld>
            <a:endParaRPr lang="en-CA" dirty="0"/>
          </a:p>
        </p:txBody>
      </p:sp>
    </p:spTree>
    <p:extLst>
      <p:ext uri="{BB962C8B-B14F-4D97-AF65-F5344CB8AC3E}">
        <p14:creationId xmlns:p14="http://schemas.microsoft.com/office/powerpoint/2010/main" val="729047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376209" y="2137996"/>
            <a:ext cx="11426472" cy="4082923"/>
            <a:chOff x="-186247" y="399908"/>
            <a:chExt cx="6954084" cy="2484843"/>
          </a:xfrm>
        </p:grpSpPr>
        <p:sp>
          <p:nvSpPr>
            <p:cNvPr id="6" name="Oval 5"/>
            <p:cNvSpPr/>
            <p:nvPr/>
          </p:nvSpPr>
          <p:spPr>
            <a:xfrm>
              <a:off x="105690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1</a:t>
              </a:r>
            </a:p>
            <a:p>
              <a:pPr algn="ctr"/>
              <a:r>
                <a:rPr lang="en-CA" sz="3200" dirty="0">
                  <a:solidFill>
                    <a:schemeClr val="tx1"/>
                  </a:solidFill>
                </a:rPr>
                <a:t>m</a:t>
              </a:r>
              <a:r>
                <a:rPr lang="en-CA" sz="3200" baseline="-25000" dirty="0">
                  <a:solidFill>
                    <a:schemeClr val="tx1"/>
                  </a:solidFill>
                </a:rPr>
                <a:t>1</a:t>
              </a:r>
            </a:p>
          </p:txBody>
        </p:sp>
        <p:sp>
          <p:nvSpPr>
            <p:cNvPr id="7" name="Oval 6"/>
            <p:cNvSpPr/>
            <p:nvPr/>
          </p:nvSpPr>
          <p:spPr>
            <a:xfrm>
              <a:off x="265809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2</a:t>
              </a:r>
            </a:p>
            <a:p>
              <a:pPr algn="ctr"/>
              <a:r>
                <a:rPr lang="en-CA" sz="3200" dirty="0">
                  <a:solidFill>
                    <a:schemeClr val="tx1"/>
                  </a:solidFill>
                </a:rPr>
                <a:t>m</a:t>
              </a:r>
              <a:r>
                <a:rPr lang="en-CA" sz="3200" baseline="-25000" dirty="0">
                  <a:solidFill>
                    <a:schemeClr val="tx1"/>
                  </a:solidFill>
                </a:rPr>
                <a:t>2</a:t>
              </a:r>
            </a:p>
          </p:txBody>
        </p:sp>
        <p:sp>
          <p:nvSpPr>
            <p:cNvPr id="8" name="Oval 7"/>
            <p:cNvSpPr/>
            <p:nvPr/>
          </p:nvSpPr>
          <p:spPr>
            <a:xfrm>
              <a:off x="425928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3</a:t>
              </a:r>
            </a:p>
            <a:p>
              <a:pPr algn="ctr"/>
              <a:r>
                <a:rPr lang="en-CA" sz="3200" dirty="0">
                  <a:solidFill>
                    <a:schemeClr val="tx1"/>
                  </a:solidFill>
                </a:rPr>
                <a:t>m</a:t>
              </a:r>
              <a:r>
                <a:rPr lang="en-CA" sz="3200" baseline="-25000" dirty="0">
                  <a:solidFill>
                    <a:schemeClr val="tx1"/>
                  </a:solidFill>
                </a:rPr>
                <a:t>3</a:t>
              </a:r>
            </a:p>
          </p:txBody>
        </p:sp>
        <p:sp>
          <p:nvSpPr>
            <p:cNvPr id="9" name="Oval 8"/>
            <p:cNvSpPr/>
            <p:nvPr/>
          </p:nvSpPr>
          <p:spPr>
            <a:xfrm>
              <a:off x="586047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b="1" dirty="0">
                  <a:solidFill>
                    <a:schemeClr val="tx1"/>
                  </a:solidFill>
                </a:rPr>
                <a:t>F</a:t>
              </a:r>
              <a:r>
                <a:rPr lang="en-CA" sz="3733" b="1" baseline="-25000" dirty="0">
                  <a:solidFill>
                    <a:schemeClr val="tx1"/>
                  </a:solidFill>
                </a:rPr>
                <a:t>4</a:t>
              </a:r>
            </a:p>
            <a:p>
              <a:pPr algn="ctr"/>
              <a:r>
                <a:rPr lang="en-CA" sz="3200" dirty="0">
                  <a:solidFill>
                    <a:schemeClr val="tx1"/>
                  </a:solidFill>
                </a:rPr>
                <a:t>m</a:t>
              </a:r>
              <a:r>
                <a:rPr lang="en-CA" sz="3200" baseline="-25000" dirty="0">
                  <a:solidFill>
                    <a:schemeClr val="tx1"/>
                  </a:solidFill>
                </a:rPr>
                <a:t>4</a:t>
              </a:r>
            </a:p>
          </p:txBody>
        </p:sp>
        <p:cxnSp>
          <p:nvCxnSpPr>
            <p:cNvPr id="11" name="Straight Arrow Connector 10"/>
            <p:cNvCxnSpPr>
              <a:stCxn id="6" idx="6"/>
              <a:endCxn id="7" idx="2"/>
            </p:cNvCxnSpPr>
            <p:nvPr/>
          </p:nvCxnSpPr>
          <p:spPr>
            <a:xfrm>
              <a:off x="196426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356545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516664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3912371" y="-537359"/>
              <a:ext cx="12700" cy="4803570"/>
            </a:xfrm>
            <a:prstGeom prst="curvedConnector3">
              <a:avLst>
                <a:gd name="adj1" fmla="val 1300000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3111776" y="263236"/>
              <a:ext cx="12700" cy="3202380"/>
            </a:xfrm>
            <a:prstGeom prst="curvedConnector3">
              <a:avLst>
                <a:gd name="adj1" fmla="val 7400008"/>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2311181" y="1063831"/>
              <a:ext cx="12700" cy="1601190"/>
            </a:xfrm>
            <a:prstGeom prst="curvedConnector3">
              <a:avLst>
                <a:gd name="adj1" fmla="val 39333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 idx="1"/>
              <a:endCxn id="6" idx="3"/>
            </p:cNvCxnSpPr>
            <p:nvPr/>
          </p:nvCxnSpPr>
          <p:spPr>
            <a:xfrm rot="16200000" flipH="1">
              <a:off x="868982" y="2318107"/>
              <a:ext cx="641603" cy="12700"/>
            </a:xfrm>
            <a:prstGeom prst="curvedConnector5">
              <a:avLst>
                <a:gd name="adj1" fmla="val -35630"/>
                <a:gd name="adj2" fmla="val -6087047"/>
                <a:gd name="adj3" fmla="val 13563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027948" y="2478949"/>
              <a:ext cx="361159" cy="405802"/>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50" name="TextBox 49"/>
            <p:cNvSpPr txBox="1"/>
            <p:nvPr/>
          </p:nvSpPr>
          <p:spPr>
            <a:xfrm>
              <a:off x="3634088" y="2478949"/>
              <a:ext cx="361159" cy="405802"/>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52" name="TextBox 51"/>
            <p:cNvSpPr txBox="1"/>
            <p:nvPr/>
          </p:nvSpPr>
          <p:spPr>
            <a:xfrm>
              <a:off x="5235278" y="2478949"/>
              <a:ext cx="361159" cy="405802"/>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58" name="TextBox 57"/>
            <p:cNvSpPr txBox="1"/>
            <p:nvPr/>
          </p:nvSpPr>
          <p:spPr>
            <a:xfrm>
              <a:off x="5791019" y="399908"/>
              <a:ext cx="368964" cy="405802"/>
            </a:xfrm>
            <a:prstGeom prst="rect">
              <a:avLst/>
            </a:prstGeom>
            <a:noFill/>
          </p:spPr>
          <p:txBody>
            <a:bodyPr wrap="none" rtlCol="0">
              <a:spAutoFit/>
            </a:bodyPr>
            <a:lstStyle/>
            <a:p>
              <a:r>
                <a:rPr lang="en-CA" sz="3733" dirty="0"/>
                <a:t>R</a:t>
              </a:r>
              <a:r>
                <a:rPr lang="en-CA" sz="3733" baseline="-25000" dirty="0"/>
                <a:t>4</a:t>
              </a:r>
              <a:endParaRPr lang="en-CA" sz="3733" dirty="0"/>
            </a:p>
          </p:txBody>
        </p:sp>
        <p:sp>
          <p:nvSpPr>
            <p:cNvPr id="59" name="TextBox 58"/>
            <p:cNvSpPr txBox="1"/>
            <p:nvPr/>
          </p:nvSpPr>
          <p:spPr>
            <a:xfrm>
              <a:off x="4175638" y="718170"/>
              <a:ext cx="368964" cy="405802"/>
            </a:xfrm>
            <a:prstGeom prst="rect">
              <a:avLst/>
            </a:prstGeom>
            <a:noFill/>
          </p:spPr>
          <p:txBody>
            <a:bodyPr wrap="none" rtlCol="0">
              <a:spAutoFit/>
            </a:bodyPr>
            <a:lstStyle/>
            <a:p>
              <a:r>
                <a:rPr lang="en-CA" sz="3733" dirty="0"/>
                <a:t>R</a:t>
              </a:r>
              <a:r>
                <a:rPr lang="en-CA" sz="3733" baseline="-25000" dirty="0"/>
                <a:t>3</a:t>
              </a:r>
              <a:endParaRPr lang="en-CA" sz="3733" dirty="0"/>
            </a:p>
          </p:txBody>
        </p:sp>
        <p:sp>
          <p:nvSpPr>
            <p:cNvPr id="60" name="TextBox 59"/>
            <p:cNvSpPr txBox="1"/>
            <p:nvPr/>
          </p:nvSpPr>
          <p:spPr>
            <a:xfrm>
              <a:off x="2828920" y="1070070"/>
              <a:ext cx="368964" cy="405802"/>
            </a:xfrm>
            <a:prstGeom prst="rect">
              <a:avLst/>
            </a:prstGeom>
            <a:noFill/>
          </p:spPr>
          <p:txBody>
            <a:bodyPr wrap="none" rtlCol="0">
              <a:spAutoFit/>
            </a:bodyPr>
            <a:lstStyle/>
            <a:p>
              <a:r>
                <a:rPr lang="en-CA" sz="3733" dirty="0"/>
                <a:t>R</a:t>
              </a:r>
              <a:r>
                <a:rPr lang="en-CA" sz="3733" baseline="-25000" dirty="0"/>
                <a:t>2</a:t>
              </a:r>
              <a:endParaRPr lang="en-CA" sz="3733" dirty="0"/>
            </a:p>
          </p:txBody>
        </p:sp>
        <p:sp>
          <p:nvSpPr>
            <p:cNvPr id="61" name="TextBox 60"/>
            <p:cNvSpPr txBox="1"/>
            <p:nvPr/>
          </p:nvSpPr>
          <p:spPr>
            <a:xfrm>
              <a:off x="-186247" y="2032930"/>
              <a:ext cx="368964" cy="405802"/>
            </a:xfrm>
            <a:prstGeom prst="rect">
              <a:avLst/>
            </a:prstGeom>
            <a:noFill/>
          </p:spPr>
          <p:txBody>
            <a:bodyPr wrap="none" rtlCol="0">
              <a:spAutoFit/>
            </a:bodyPr>
            <a:lstStyle/>
            <a:p>
              <a:r>
                <a:rPr lang="en-CA" sz="3733" dirty="0"/>
                <a:t>R</a:t>
              </a:r>
              <a:r>
                <a:rPr lang="en-CA" sz="3733" baseline="-25000" dirty="0"/>
                <a:t>1</a:t>
              </a:r>
              <a:endParaRPr lang="en-CA" sz="3733" dirty="0"/>
            </a:p>
          </p:txBody>
        </p:sp>
      </p:grpSp>
      <p:sp>
        <p:nvSpPr>
          <p:cNvPr id="2" name="TextBox 1"/>
          <p:cNvSpPr txBox="1"/>
          <p:nvPr/>
        </p:nvSpPr>
        <p:spPr>
          <a:xfrm>
            <a:off x="0" y="494087"/>
            <a:ext cx="7385315" cy="2246769"/>
          </a:xfrm>
          <a:prstGeom prst="rect">
            <a:avLst/>
          </a:prstGeom>
          <a:noFill/>
        </p:spPr>
        <p:txBody>
          <a:bodyPr wrap="square" rtlCol="0">
            <a:spAutoFit/>
          </a:bodyPr>
          <a:lstStyle/>
          <a:p>
            <a:r>
              <a:rPr lang="en-CA" sz="2800" dirty="0"/>
              <a:t>Subscript=Life Stage</a:t>
            </a:r>
          </a:p>
          <a:p>
            <a:r>
              <a:rPr lang="en-CA" sz="2800" dirty="0"/>
              <a:t>F=Fish Biomass</a:t>
            </a:r>
          </a:p>
          <a:p>
            <a:r>
              <a:rPr lang="en-CA" sz="2800" dirty="0"/>
              <a:t>P=Probability of surviving to next stage</a:t>
            </a:r>
          </a:p>
          <a:p>
            <a:r>
              <a:rPr lang="en-CA" sz="2800" dirty="0"/>
              <a:t>R=Reproduction</a:t>
            </a:r>
          </a:p>
          <a:p>
            <a:r>
              <a:rPr lang="en-CA" sz="2800" dirty="0"/>
              <a:t>m=mass per individual</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9617" y="6136836"/>
            <a:ext cx="1123247" cy="484944"/>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059" y="6138793"/>
            <a:ext cx="1525293" cy="40619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7045" y="6136837"/>
            <a:ext cx="2304955" cy="66494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3299" y="6225835"/>
            <a:ext cx="982323" cy="319151"/>
          </a:xfrm>
          <a:prstGeom prst="rect">
            <a:avLst/>
          </a:prstGeom>
        </p:spPr>
      </p:pic>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3" name="Slide Number Placeholder 2">
            <a:extLst>
              <a:ext uri="{FF2B5EF4-FFF2-40B4-BE49-F238E27FC236}">
                <a16:creationId xmlns:a16="http://schemas.microsoft.com/office/drawing/2014/main" id="{850B28AF-360D-154F-A2C1-EE22534F5752}"/>
              </a:ext>
            </a:extLst>
          </p:cNvPr>
          <p:cNvSpPr>
            <a:spLocks noGrp="1"/>
          </p:cNvSpPr>
          <p:nvPr>
            <p:ph type="sldNum" idx="12"/>
          </p:nvPr>
        </p:nvSpPr>
        <p:spPr/>
        <p:txBody>
          <a:bodyPr/>
          <a:lstStyle/>
          <a:p>
            <a:fld id="{00000000-1234-1234-1234-123412341234}" type="slidenum">
              <a:rPr lang="en-GB" smtClean="0"/>
              <a:pPr/>
              <a:t>53</a:t>
            </a:fld>
            <a:endParaRPr lang="en-GB"/>
          </a:p>
        </p:txBody>
      </p:sp>
    </p:spTree>
    <p:extLst>
      <p:ext uri="{BB962C8B-B14F-4D97-AF65-F5344CB8AC3E}">
        <p14:creationId xmlns:p14="http://schemas.microsoft.com/office/powerpoint/2010/main" val="593567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2229812" y="4314739"/>
                <a:ext cx="9714995" cy="2448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3733" i="1">
                              <a:latin typeface="Cambria Math" panose="02040503050406030204" pitchFamily="18" charset="0"/>
                            </a:rPr>
                          </m:ctrlPr>
                        </m:dPr>
                        <m:e>
                          <m:m>
                            <m:mPr>
                              <m:mcs>
                                <m:mc>
                                  <m:mcPr>
                                    <m:count m:val="4"/>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1</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2</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3</m:t>
                                    </m:r>
                                  </m:sub>
                                </m:sSub>
                              </m:e>
                              <m:e>
                                <m:sSub>
                                  <m:sSubPr>
                                    <m:ctrlPr>
                                      <a:rPr lang="en-CA" sz="3733" i="1">
                                        <a:latin typeface="Cambria Math" panose="02040503050406030204" pitchFamily="18" charset="0"/>
                                      </a:rPr>
                                    </m:ctrlPr>
                                  </m:sSubPr>
                                  <m:e>
                                    <m:r>
                                      <a:rPr lang="en-CA" sz="3733" i="1">
                                        <a:latin typeface="Cambria Math" panose="02040503050406030204" pitchFamily="18" charset="0"/>
                                      </a:rPr>
                                      <m:t>𝑅</m:t>
                                    </m:r>
                                  </m:e>
                                  <m:sub>
                                    <m:r>
                                      <a:rPr lang="en-CA" sz="3733" i="1">
                                        <a:latin typeface="Cambria Math" panose="02040503050406030204" pitchFamily="18" charset="0"/>
                                      </a:rPr>
                                      <m:t>4</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1</m:t>
                                    </m:r>
                                  </m:sub>
                                </m:sSub>
                              </m:e>
                              <m:e>
                                <m:r>
                                  <a:rPr lang="en-CA" sz="3733" i="1">
                                    <a:latin typeface="Cambria Math" panose="02040503050406030204" pitchFamily="18" charset="0"/>
                                  </a:rPr>
                                  <m:t>0</m:t>
                                </m:r>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2</m:t>
                                    </m:r>
                                  </m:sub>
                                </m:sSub>
                              </m:e>
                              <m:e>
                                <m:r>
                                  <a:rPr lang="en-CA" sz="3733" i="1">
                                    <a:latin typeface="Cambria Math" panose="02040503050406030204" pitchFamily="18" charset="0"/>
                                  </a:rPr>
                                  <m:t>0</m:t>
                                </m:r>
                              </m:e>
                              <m:e>
                                <m:r>
                                  <a:rPr lang="en-CA" sz="3733" i="1">
                                    <a:latin typeface="Cambria Math" panose="02040503050406030204" pitchFamily="18" charset="0"/>
                                  </a:rPr>
                                  <m:t>0</m:t>
                                </m:r>
                              </m:e>
                            </m:mr>
                            <m:mr>
                              <m:e>
                                <m:r>
                                  <a:rPr lang="en-CA" sz="3733" i="1">
                                    <a:latin typeface="Cambria Math" panose="02040503050406030204" pitchFamily="18" charset="0"/>
                                  </a:rPr>
                                  <m:t>0</m:t>
                                </m:r>
                              </m:e>
                              <m:e>
                                <m:r>
                                  <a:rPr lang="en-CA" sz="3733" i="1">
                                    <a:latin typeface="Cambria Math" panose="02040503050406030204" pitchFamily="18" charset="0"/>
                                  </a:rPr>
                                  <m:t>0</m:t>
                                </m:r>
                              </m:e>
                              <m:e>
                                <m:sSub>
                                  <m:sSubPr>
                                    <m:ctrlPr>
                                      <a:rPr lang="en-CA" sz="3733" i="1">
                                        <a:latin typeface="Cambria Math" panose="02040503050406030204" pitchFamily="18" charset="0"/>
                                      </a:rPr>
                                    </m:ctrlPr>
                                  </m:sSubPr>
                                  <m:e>
                                    <m:r>
                                      <a:rPr lang="en-CA" sz="3733" i="1">
                                        <a:latin typeface="Cambria Math" panose="02040503050406030204" pitchFamily="18" charset="0"/>
                                      </a:rPr>
                                      <m:t>𝑃</m:t>
                                    </m:r>
                                  </m:e>
                                  <m:sub>
                                    <m:r>
                                      <a:rPr lang="en-CA" sz="3733" i="1">
                                        <a:latin typeface="Cambria Math" panose="02040503050406030204" pitchFamily="18" charset="0"/>
                                      </a:rPr>
                                      <m:t>3</m:t>
                                    </m:r>
                                  </m:sub>
                                </m:sSub>
                              </m:e>
                              <m:e>
                                <m:r>
                                  <a:rPr lang="en-CA" sz="3733" i="1">
                                    <a:latin typeface="Cambria Math" panose="02040503050406030204" pitchFamily="18" charset="0"/>
                                  </a:rPr>
                                  <m:t>0</m:t>
                                </m:r>
                              </m:e>
                            </m:mr>
                          </m:m>
                        </m:e>
                      </m:d>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1</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d>
                                  <m:dPr>
                                    <m:ctrlPr>
                                      <a:rPr lang="en-CA" sz="3733" i="1">
                                        <a:latin typeface="Cambria Math" panose="02040503050406030204" pitchFamily="18" charset="0"/>
                                      </a:rPr>
                                    </m:ctrlPr>
                                  </m:dPr>
                                  <m:e>
                                    <m:r>
                                      <a:rPr lang="en-CA" sz="3733" i="1">
                                        <a:latin typeface="Cambria Math" panose="02040503050406030204" pitchFamily="18" charset="0"/>
                                      </a:rPr>
                                      <m:t>𝑡</m:t>
                                    </m:r>
                                  </m:e>
                                </m:d>
                              </m:e>
                            </m:mr>
                          </m:m>
                        </m:e>
                      </m:d>
                      <m:r>
                        <a:rPr lang="en-CA" sz="3733" i="1">
                          <a:latin typeface="Cambria Math" panose="02040503050406030204" pitchFamily="18" charset="0"/>
                        </a:rPr>
                        <m:t>=</m:t>
                      </m:r>
                      <m:d>
                        <m:dPr>
                          <m:ctrlPr>
                            <a:rPr lang="en-CA" sz="3733" i="1">
                              <a:latin typeface="Cambria Math" panose="02040503050406030204" pitchFamily="18" charset="0"/>
                            </a:rPr>
                          </m:ctrlPr>
                        </m:dPr>
                        <m:e>
                          <m:m>
                            <m:mPr>
                              <m:mcs>
                                <m:mc>
                                  <m:mcPr>
                                    <m:count m:val="1"/>
                                    <m:mcJc m:val="center"/>
                                  </m:mcPr>
                                </m:mc>
                              </m:mcs>
                              <m:ctrlPr>
                                <a:rPr lang="en-CA" sz="3733" i="1">
                                  <a:latin typeface="Cambria Math" panose="02040503050406030204" pitchFamily="18" charset="0"/>
                                </a:rPr>
                              </m:ctrlPr>
                            </m:mP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1</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2</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3</m:t>
                                    </m:r>
                                  </m:sub>
                                </m:sSub>
                              </m:e>
                            </m:mr>
                            <m:mr>
                              <m:e>
                                <m:sSub>
                                  <m:sSubPr>
                                    <m:ctrlPr>
                                      <a:rPr lang="en-CA" sz="3733" i="1">
                                        <a:latin typeface="Cambria Math" panose="02040503050406030204" pitchFamily="18" charset="0"/>
                                      </a:rPr>
                                    </m:ctrlPr>
                                  </m:sSubPr>
                                  <m:e>
                                    <m:r>
                                      <a:rPr lang="en-CA" sz="3733" i="1">
                                        <a:latin typeface="Cambria Math" panose="02040503050406030204" pitchFamily="18" charset="0"/>
                                      </a:rPr>
                                      <m:t>𝐹</m:t>
                                    </m:r>
                                  </m:e>
                                  <m:sub>
                                    <m:r>
                                      <a:rPr lang="en-CA" sz="3733" i="1">
                                        <a:latin typeface="Cambria Math" panose="02040503050406030204" pitchFamily="18" charset="0"/>
                                      </a:rPr>
                                      <m:t>4</m:t>
                                    </m:r>
                                  </m:sub>
                                </m:sSub>
                              </m:e>
                            </m:mr>
                          </m:m>
                        </m:e>
                      </m:d>
                      <m:d>
                        <m:dPr>
                          <m:ctrlPr>
                            <a:rPr lang="en-CA" sz="3733" i="1">
                              <a:latin typeface="Cambria Math" panose="02040503050406030204" pitchFamily="18" charset="0"/>
                            </a:rPr>
                          </m:ctrlPr>
                        </m:dPr>
                        <m:e>
                          <m:r>
                            <a:rPr lang="en-CA" sz="3733" i="1">
                              <a:latin typeface="Cambria Math" panose="02040503050406030204" pitchFamily="18" charset="0"/>
                            </a:rPr>
                            <m:t>𝑡</m:t>
                          </m:r>
                          <m:r>
                            <a:rPr lang="en-CA" sz="3733" i="1">
                              <a:latin typeface="Cambria Math" panose="02040503050406030204" pitchFamily="18" charset="0"/>
                            </a:rPr>
                            <m:t>+1</m:t>
                          </m:r>
                        </m:e>
                      </m:d>
                    </m:oMath>
                  </m:oMathPara>
                </a14:m>
                <a:endParaRPr lang="en-CA" sz="3733" dirty="0"/>
              </a:p>
            </p:txBody>
          </p:sp>
        </mc:Choice>
        <mc:Fallback xmlns="">
          <p:sp>
            <p:nvSpPr>
              <p:cNvPr id="5" name="Rectangle 4"/>
              <p:cNvSpPr>
                <a:spLocks noRot="1" noChangeAspect="1" noMove="1" noResize="1" noEditPoints="1" noAdjustHandles="1" noChangeArrowheads="1" noChangeShapeType="1" noTextEdit="1"/>
              </p:cNvSpPr>
              <p:nvPr/>
            </p:nvSpPr>
            <p:spPr>
              <a:xfrm>
                <a:off x="1672359" y="3236054"/>
                <a:ext cx="7286246" cy="1859035"/>
              </a:xfrm>
              <a:prstGeom prst="rect">
                <a:avLst/>
              </a:prstGeom>
              <a:blipFill rotWithShape="0">
                <a:blip r:embed="rId3"/>
                <a:stretch>
                  <a:fillRect/>
                </a:stretch>
              </a:blipFill>
            </p:spPr>
            <p:txBody>
              <a:bodyPr/>
              <a:lstStyle/>
              <a:p>
                <a:r>
                  <a:rPr lang="en-CA">
                    <a:noFill/>
                  </a:rPr>
                  <a:t> </a:t>
                </a:r>
              </a:p>
            </p:txBody>
          </p:sp>
        </mc:Fallback>
      </mc:AlternateContent>
      <p:grpSp>
        <p:nvGrpSpPr>
          <p:cNvPr id="62" name="Group 61"/>
          <p:cNvGrpSpPr/>
          <p:nvPr/>
        </p:nvGrpSpPr>
        <p:grpSpPr>
          <a:xfrm>
            <a:off x="1459943" y="555789"/>
            <a:ext cx="9272112" cy="3438840"/>
            <a:chOff x="-186247" y="399908"/>
            <a:chExt cx="6954084" cy="2579130"/>
          </a:xfrm>
        </p:grpSpPr>
        <p:sp>
          <p:nvSpPr>
            <p:cNvPr id="6" name="Oval 5"/>
            <p:cNvSpPr/>
            <p:nvPr/>
          </p:nvSpPr>
          <p:spPr>
            <a:xfrm>
              <a:off x="105690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1</a:t>
              </a:r>
              <a:endParaRPr lang="en-CA" sz="3733" dirty="0">
                <a:solidFill>
                  <a:schemeClr val="tx1"/>
                </a:solidFill>
              </a:endParaRPr>
            </a:p>
          </p:txBody>
        </p:sp>
        <p:sp>
          <p:nvSpPr>
            <p:cNvPr id="7" name="Oval 6"/>
            <p:cNvSpPr/>
            <p:nvPr/>
          </p:nvSpPr>
          <p:spPr>
            <a:xfrm>
              <a:off x="265809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2</a:t>
              </a:r>
              <a:endParaRPr lang="en-CA" sz="3733" dirty="0">
                <a:solidFill>
                  <a:schemeClr val="tx1"/>
                </a:solidFill>
              </a:endParaRPr>
            </a:p>
          </p:txBody>
        </p:sp>
        <p:sp>
          <p:nvSpPr>
            <p:cNvPr id="8" name="Oval 7"/>
            <p:cNvSpPr/>
            <p:nvPr/>
          </p:nvSpPr>
          <p:spPr>
            <a:xfrm>
              <a:off x="425928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3</a:t>
              </a:r>
              <a:endParaRPr lang="en-CA" sz="3733" dirty="0">
                <a:solidFill>
                  <a:schemeClr val="tx1"/>
                </a:solidFill>
              </a:endParaRPr>
            </a:p>
          </p:txBody>
        </p:sp>
        <p:sp>
          <p:nvSpPr>
            <p:cNvPr id="9" name="Oval 8"/>
            <p:cNvSpPr/>
            <p:nvPr/>
          </p:nvSpPr>
          <p:spPr>
            <a:xfrm>
              <a:off x="5860474" y="1864426"/>
              <a:ext cx="907363" cy="907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733" dirty="0">
                  <a:solidFill>
                    <a:schemeClr val="tx1"/>
                  </a:solidFill>
                </a:rPr>
                <a:t>F</a:t>
              </a:r>
              <a:r>
                <a:rPr lang="en-CA" sz="3733" baseline="-25000" dirty="0">
                  <a:solidFill>
                    <a:schemeClr val="tx1"/>
                  </a:solidFill>
                </a:rPr>
                <a:t>4</a:t>
              </a:r>
              <a:endParaRPr lang="en-CA" sz="3733" dirty="0">
                <a:solidFill>
                  <a:schemeClr val="tx1"/>
                </a:solidFill>
              </a:endParaRPr>
            </a:p>
          </p:txBody>
        </p:sp>
        <p:cxnSp>
          <p:nvCxnSpPr>
            <p:cNvPr id="11" name="Straight Arrow Connector 10"/>
            <p:cNvCxnSpPr>
              <a:stCxn id="6" idx="6"/>
              <a:endCxn id="7" idx="2"/>
            </p:cNvCxnSpPr>
            <p:nvPr/>
          </p:nvCxnSpPr>
          <p:spPr>
            <a:xfrm>
              <a:off x="196426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6"/>
              <a:endCxn id="8" idx="2"/>
            </p:cNvCxnSpPr>
            <p:nvPr/>
          </p:nvCxnSpPr>
          <p:spPr>
            <a:xfrm>
              <a:off x="356545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8" idx="6"/>
              <a:endCxn id="9" idx="2"/>
            </p:cNvCxnSpPr>
            <p:nvPr/>
          </p:nvCxnSpPr>
          <p:spPr>
            <a:xfrm>
              <a:off x="5166647" y="2318108"/>
              <a:ext cx="693827" cy="0"/>
            </a:xfrm>
            <a:prstGeom prst="straightConnector1">
              <a:avLst/>
            </a:prstGeom>
            <a:ln w="63500">
              <a:tailEnd type="triangle" w="lg" len="med"/>
            </a:ln>
          </p:spPr>
          <p:style>
            <a:lnRef idx="1">
              <a:schemeClr val="dk1"/>
            </a:lnRef>
            <a:fillRef idx="0">
              <a:schemeClr val="dk1"/>
            </a:fillRef>
            <a:effectRef idx="0">
              <a:schemeClr val="dk1"/>
            </a:effectRef>
            <a:fontRef idx="minor">
              <a:schemeClr val="tx1"/>
            </a:fontRef>
          </p:style>
        </p:cxnSp>
        <p:cxnSp>
          <p:nvCxnSpPr>
            <p:cNvPr id="26" name="Curved Connector 25"/>
            <p:cNvCxnSpPr>
              <a:stCxn id="9" idx="0"/>
              <a:endCxn id="6" idx="0"/>
            </p:cNvCxnSpPr>
            <p:nvPr/>
          </p:nvCxnSpPr>
          <p:spPr>
            <a:xfrm rot="16200000" flipV="1">
              <a:off x="3912371" y="-537359"/>
              <a:ext cx="12700" cy="4803570"/>
            </a:xfrm>
            <a:prstGeom prst="curvedConnector3">
              <a:avLst>
                <a:gd name="adj1" fmla="val 1300000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0"/>
              <a:endCxn id="6" idx="0"/>
            </p:cNvCxnSpPr>
            <p:nvPr/>
          </p:nvCxnSpPr>
          <p:spPr>
            <a:xfrm rot="16200000" flipV="1">
              <a:off x="3111776" y="263236"/>
              <a:ext cx="12700" cy="3202380"/>
            </a:xfrm>
            <a:prstGeom prst="curvedConnector3">
              <a:avLst>
                <a:gd name="adj1" fmla="val 7400008"/>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7" idx="0"/>
              <a:endCxn id="6" idx="0"/>
            </p:cNvCxnSpPr>
            <p:nvPr/>
          </p:nvCxnSpPr>
          <p:spPr>
            <a:xfrm rot="16200000" flipV="1">
              <a:off x="2311181" y="1063831"/>
              <a:ext cx="12700" cy="1601190"/>
            </a:xfrm>
            <a:prstGeom prst="curvedConnector3">
              <a:avLst>
                <a:gd name="adj1" fmla="val 3933331"/>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 idx="1"/>
              <a:endCxn id="6" idx="3"/>
            </p:cNvCxnSpPr>
            <p:nvPr/>
          </p:nvCxnSpPr>
          <p:spPr>
            <a:xfrm rot="16200000" flipH="1">
              <a:off x="868982" y="2318107"/>
              <a:ext cx="641603" cy="12700"/>
            </a:xfrm>
            <a:prstGeom prst="curvedConnector5">
              <a:avLst>
                <a:gd name="adj1" fmla="val -35630"/>
                <a:gd name="adj2" fmla="val -6087047"/>
                <a:gd name="adj3" fmla="val 135630"/>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027948" y="2478949"/>
              <a:ext cx="445074" cy="500089"/>
            </a:xfrm>
            <a:prstGeom prst="rect">
              <a:avLst/>
            </a:prstGeom>
            <a:noFill/>
          </p:spPr>
          <p:txBody>
            <a:bodyPr wrap="none" rtlCol="0">
              <a:spAutoFit/>
            </a:bodyPr>
            <a:lstStyle/>
            <a:p>
              <a:r>
                <a:rPr lang="en-CA" sz="3733" dirty="0"/>
                <a:t>P</a:t>
              </a:r>
              <a:r>
                <a:rPr lang="en-CA" sz="3733" baseline="-25000" dirty="0"/>
                <a:t>1</a:t>
              </a:r>
              <a:endParaRPr lang="en-CA" sz="3733" dirty="0"/>
            </a:p>
          </p:txBody>
        </p:sp>
        <p:sp>
          <p:nvSpPr>
            <p:cNvPr id="50" name="TextBox 49"/>
            <p:cNvSpPr txBox="1"/>
            <p:nvPr/>
          </p:nvSpPr>
          <p:spPr>
            <a:xfrm>
              <a:off x="3634088" y="2478949"/>
              <a:ext cx="445074" cy="500089"/>
            </a:xfrm>
            <a:prstGeom prst="rect">
              <a:avLst/>
            </a:prstGeom>
            <a:noFill/>
          </p:spPr>
          <p:txBody>
            <a:bodyPr wrap="none" rtlCol="0">
              <a:spAutoFit/>
            </a:bodyPr>
            <a:lstStyle/>
            <a:p>
              <a:r>
                <a:rPr lang="en-CA" sz="3733" dirty="0"/>
                <a:t>P</a:t>
              </a:r>
              <a:r>
                <a:rPr lang="en-CA" sz="3733" baseline="-25000" dirty="0"/>
                <a:t>2</a:t>
              </a:r>
              <a:endParaRPr lang="en-CA" sz="3733" dirty="0"/>
            </a:p>
          </p:txBody>
        </p:sp>
        <p:sp>
          <p:nvSpPr>
            <p:cNvPr id="52" name="TextBox 51"/>
            <p:cNvSpPr txBox="1"/>
            <p:nvPr/>
          </p:nvSpPr>
          <p:spPr>
            <a:xfrm>
              <a:off x="5235278" y="2478949"/>
              <a:ext cx="445074" cy="500089"/>
            </a:xfrm>
            <a:prstGeom prst="rect">
              <a:avLst/>
            </a:prstGeom>
            <a:noFill/>
          </p:spPr>
          <p:txBody>
            <a:bodyPr wrap="none" rtlCol="0">
              <a:spAutoFit/>
            </a:bodyPr>
            <a:lstStyle/>
            <a:p>
              <a:r>
                <a:rPr lang="en-CA" sz="3733" dirty="0"/>
                <a:t>P</a:t>
              </a:r>
              <a:r>
                <a:rPr lang="en-CA" sz="3733" baseline="-25000" dirty="0"/>
                <a:t>3</a:t>
              </a:r>
              <a:endParaRPr lang="en-CA" sz="3733" dirty="0"/>
            </a:p>
          </p:txBody>
        </p:sp>
        <p:sp>
          <p:nvSpPr>
            <p:cNvPr id="58" name="TextBox 57"/>
            <p:cNvSpPr txBox="1"/>
            <p:nvPr/>
          </p:nvSpPr>
          <p:spPr>
            <a:xfrm>
              <a:off x="5791019" y="399908"/>
              <a:ext cx="454692" cy="500090"/>
            </a:xfrm>
            <a:prstGeom prst="rect">
              <a:avLst/>
            </a:prstGeom>
            <a:noFill/>
          </p:spPr>
          <p:txBody>
            <a:bodyPr wrap="none" rtlCol="0">
              <a:spAutoFit/>
            </a:bodyPr>
            <a:lstStyle/>
            <a:p>
              <a:r>
                <a:rPr lang="en-CA" sz="3733" dirty="0"/>
                <a:t>R</a:t>
              </a:r>
              <a:r>
                <a:rPr lang="en-CA" sz="3733" baseline="-25000" dirty="0"/>
                <a:t>4</a:t>
              </a:r>
              <a:endParaRPr lang="en-CA" sz="3733" dirty="0"/>
            </a:p>
          </p:txBody>
        </p:sp>
        <p:sp>
          <p:nvSpPr>
            <p:cNvPr id="59" name="TextBox 58"/>
            <p:cNvSpPr txBox="1"/>
            <p:nvPr/>
          </p:nvSpPr>
          <p:spPr>
            <a:xfrm>
              <a:off x="4175638" y="718170"/>
              <a:ext cx="454692" cy="500090"/>
            </a:xfrm>
            <a:prstGeom prst="rect">
              <a:avLst/>
            </a:prstGeom>
            <a:noFill/>
          </p:spPr>
          <p:txBody>
            <a:bodyPr wrap="none" rtlCol="0">
              <a:spAutoFit/>
            </a:bodyPr>
            <a:lstStyle/>
            <a:p>
              <a:r>
                <a:rPr lang="en-CA" sz="3733" dirty="0"/>
                <a:t>R</a:t>
              </a:r>
              <a:r>
                <a:rPr lang="en-CA" sz="3733" baseline="-25000" dirty="0"/>
                <a:t>3</a:t>
              </a:r>
              <a:endParaRPr lang="en-CA" sz="3733" dirty="0"/>
            </a:p>
          </p:txBody>
        </p:sp>
        <p:sp>
          <p:nvSpPr>
            <p:cNvPr id="60" name="TextBox 59"/>
            <p:cNvSpPr txBox="1"/>
            <p:nvPr/>
          </p:nvSpPr>
          <p:spPr>
            <a:xfrm>
              <a:off x="2828920" y="1070070"/>
              <a:ext cx="454692" cy="500090"/>
            </a:xfrm>
            <a:prstGeom prst="rect">
              <a:avLst/>
            </a:prstGeom>
            <a:noFill/>
          </p:spPr>
          <p:txBody>
            <a:bodyPr wrap="none" rtlCol="0">
              <a:spAutoFit/>
            </a:bodyPr>
            <a:lstStyle/>
            <a:p>
              <a:r>
                <a:rPr lang="en-CA" sz="3733" dirty="0"/>
                <a:t>R</a:t>
              </a:r>
              <a:r>
                <a:rPr lang="en-CA" sz="3733" baseline="-25000" dirty="0"/>
                <a:t>2</a:t>
              </a:r>
              <a:endParaRPr lang="en-CA" sz="3733" dirty="0"/>
            </a:p>
          </p:txBody>
        </p:sp>
        <p:sp>
          <p:nvSpPr>
            <p:cNvPr id="61" name="TextBox 60"/>
            <p:cNvSpPr txBox="1"/>
            <p:nvPr/>
          </p:nvSpPr>
          <p:spPr>
            <a:xfrm>
              <a:off x="-186247" y="2032930"/>
              <a:ext cx="454692" cy="500090"/>
            </a:xfrm>
            <a:prstGeom prst="rect">
              <a:avLst/>
            </a:prstGeom>
            <a:noFill/>
          </p:spPr>
          <p:txBody>
            <a:bodyPr wrap="none" rtlCol="0">
              <a:spAutoFit/>
            </a:bodyPr>
            <a:lstStyle/>
            <a:p>
              <a:r>
                <a:rPr lang="en-CA" sz="3733" dirty="0"/>
                <a:t>R</a:t>
              </a:r>
              <a:r>
                <a:rPr lang="en-CA" sz="3733" baseline="-25000" dirty="0"/>
                <a:t>1</a:t>
              </a:r>
              <a:endParaRPr lang="en-CA" sz="3733" dirty="0"/>
            </a:p>
          </p:txBody>
        </p:sp>
      </p:grpSp>
      <p:sp>
        <p:nvSpPr>
          <p:cNvPr id="4" name="Title 3"/>
          <p:cNvSpPr>
            <a:spLocks noGrp="1"/>
          </p:cNvSpPr>
          <p:nvPr>
            <p:ph type="title"/>
          </p:nvPr>
        </p:nvSpPr>
        <p:spPr>
          <a:xfrm>
            <a:off x="415601" y="4632127"/>
            <a:ext cx="1814212" cy="1191275"/>
          </a:xfrm>
        </p:spPr>
        <p:txBody>
          <a:bodyPr>
            <a:normAutofit fontScale="90000"/>
          </a:bodyPr>
          <a:lstStyle/>
          <a:p>
            <a:r>
              <a:rPr lang="en-CA" dirty="0"/>
              <a:t>Leslie Matrix</a:t>
            </a:r>
          </a:p>
        </p:txBody>
      </p:sp>
      <p:sp>
        <p:nvSpPr>
          <p:cNvPr id="10" name="TextBox 9"/>
          <p:cNvSpPr txBox="1"/>
          <p:nvPr/>
        </p:nvSpPr>
        <p:spPr>
          <a:xfrm>
            <a:off x="1" y="6160374"/>
            <a:ext cx="2169633" cy="830997"/>
          </a:xfrm>
          <a:prstGeom prst="rect">
            <a:avLst/>
          </a:prstGeom>
          <a:noFill/>
        </p:spPr>
        <p:txBody>
          <a:bodyPr wrap="none" rtlCol="0">
            <a:spAutoFit/>
          </a:bodyPr>
          <a:lstStyle/>
          <a:p>
            <a:r>
              <a:rPr lang="en-CA" sz="2400" dirty="0"/>
              <a:t>Patrick Leslie</a:t>
            </a:r>
          </a:p>
          <a:p>
            <a:r>
              <a:rPr lang="en-CA" sz="2400" dirty="0"/>
              <a:t>Rockwood 2009</a:t>
            </a:r>
          </a:p>
        </p:txBody>
      </p:sp>
      <p:sp>
        <p:nvSpPr>
          <p:cNvPr id="25" name="TextBox 24"/>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2" name="Slide Number Placeholder 1">
            <a:extLst>
              <a:ext uri="{FF2B5EF4-FFF2-40B4-BE49-F238E27FC236}">
                <a16:creationId xmlns:a16="http://schemas.microsoft.com/office/drawing/2014/main" id="{BADA0717-B6A5-6A4E-9A56-10C3D2855B49}"/>
              </a:ext>
            </a:extLst>
          </p:cNvPr>
          <p:cNvSpPr>
            <a:spLocks noGrp="1"/>
          </p:cNvSpPr>
          <p:nvPr>
            <p:ph type="sldNum" sz="quarter" idx="12"/>
          </p:nvPr>
        </p:nvSpPr>
        <p:spPr/>
        <p:txBody>
          <a:bodyPr/>
          <a:lstStyle/>
          <a:p>
            <a:fld id="{C5DA7052-C423-4619-94C5-7675C9C0BF33}" type="slidenum">
              <a:rPr lang="en-CA" smtClean="0"/>
              <a:t>54</a:t>
            </a:fld>
            <a:endParaRPr lang="en-CA"/>
          </a:p>
        </p:txBody>
      </p:sp>
    </p:spTree>
    <p:extLst>
      <p:ext uri="{BB962C8B-B14F-4D97-AF65-F5344CB8AC3E}">
        <p14:creationId xmlns:p14="http://schemas.microsoft.com/office/powerpoint/2010/main" val="2028606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Species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m:oMathPara>
                </a14:m>
                <a:endParaRPr lang="en-CA" dirty="0"/>
              </a:p>
              <a:p>
                <a:pPr marL="0" indent="0">
                  <a:buNone/>
                </a:pPr>
                <a:endParaRPr lang="en-CA"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a:stretch>
              </a:blipFill>
            </p:spPr>
            <p:txBody>
              <a:bodyPr/>
              <a:lstStyle/>
              <a:p>
                <a:r>
                  <a:rPr lang="en-CA">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52600" y="5915353"/>
            <a:ext cx="4210050" cy="523220"/>
          </a:xfrm>
          <a:prstGeom prst="rect">
            <a:avLst/>
          </a:prstGeom>
          <a:noFill/>
        </p:spPr>
        <p:txBody>
          <a:bodyPr wrap="square" rtlCol="0">
            <a:spAutoFit/>
          </a:bodyPr>
          <a:lstStyle/>
          <a:p>
            <a:pPr algn="ctr"/>
            <a:r>
              <a:rPr lang="en-CA" sz="2800" dirty="0"/>
              <a:t>Prey</a:t>
            </a:r>
          </a:p>
        </p:txBody>
      </p:sp>
      <p:sp>
        <p:nvSpPr>
          <p:cNvPr id="36" name="TextBox 35"/>
          <p:cNvSpPr txBox="1"/>
          <p:nvPr/>
        </p:nvSpPr>
        <p:spPr>
          <a:xfrm rot="16200000">
            <a:off x="-505946" y="3942884"/>
            <a:ext cx="3211512" cy="523220"/>
          </a:xfrm>
          <a:prstGeom prst="rect">
            <a:avLst/>
          </a:prstGeom>
          <a:noFill/>
        </p:spPr>
        <p:txBody>
          <a:bodyPr wrap="square" rtlCol="0">
            <a:spAutoFit/>
          </a:bodyPr>
          <a:lstStyle/>
          <a:p>
            <a:pPr algn="ctr"/>
            <a:r>
              <a:rPr lang="en-CA" sz="2800" dirty="0"/>
              <a:t>Predators</a:t>
            </a:r>
          </a:p>
        </p:txBody>
      </p:sp>
      <p:sp>
        <p:nvSpPr>
          <p:cNvPr id="38" name="TextBox 37"/>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1" name="Right Triangle 40"/>
          <p:cNvSpPr/>
          <p:nvPr/>
        </p:nvSpPr>
        <p:spPr>
          <a:xfrm>
            <a:off x="4518892" y="4914900"/>
            <a:ext cx="1200150" cy="952499"/>
          </a:xfrm>
          <a:prstGeom prst="rtTriangle">
            <a:avLst/>
          </a:prstGeom>
          <a:noFill/>
          <a:ln w="38100">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p:cNvSpPr txBox="1"/>
          <p:nvPr/>
        </p:nvSpPr>
        <p:spPr>
          <a:xfrm>
            <a:off x="3962400" y="5900735"/>
            <a:ext cx="2313134" cy="523220"/>
          </a:xfrm>
          <a:prstGeom prst="rect">
            <a:avLst/>
          </a:prstGeom>
          <a:noFill/>
        </p:spPr>
        <p:txBody>
          <a:bodyPr wrap="none" rtlCol="0">
            <a:spAutoFit/>
          </a:bodyPr>
          <a:lstStyle/>
          <a:p>
            <a:r>
              <a:rPr lang="en-CA" sz="2800" b="1" dirty="0">
                <a:solidFill>
                  <a:srgbClr val="FF0000"/>
                </a:solidFill>
              </a:rPr>
              <a:t>CANNIBALISM</a:t>
            </a:r>
          </a:p>
        </p:txBody>
      </p:sp>
      <p:pic>
        <p:nvPicPr>
          <p:cNvPr id="4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7" name="Slide Number Placeholder 6">
            <a:extLst>
              <a:ext uri="{FF2B5EF4-FFF2-40B4-BE49-F238E27FC236}">
                <a16:creationId xmlns:a16="http://schemas.microsoft.com/office/drawing/2014/main" id="{37A179AF-8467-1D44-A1B0-893C55F52846}"/>
              </a:ext>
            </a:extLst>
          </p:cNvPr>
          <p:cNvSpPr>
            <a:spLocks noGrp="1"/>
          </p:cNvSpPr>
          <p:nvPr>
            <p:ph type="sldNum" sz="quarter" idx="12"/>
          </p:nvPr>
        </p:nvSpPr>
        <p:spPr/>
        <p:txBody>
          <a:bodyPr/>
          <a:lstStyle/>
          <a:p>
            <a:fld id="{C5DA7052-C423-4619-94C5-7675C9C0BF33}" type="slidenum">
              <a:rPr lang="en-CA" smtClean="0"/>
              <a:pPr/>
              <a:t>55</a:t>
            </a:fld>
            <a:endParaRPr lang="en-CA" dirty="0"/>
          </a:p>
        </p:txBody>
      </p:sp>
    </p:spTree>
    <p:extLst>
      <p:ext uri="{BB962C8B-B14F-4D97-AF65-F5344CB8AC3E}">
        <p14:creationId xmlns:p14="http://schemas.microsoft.com/office/powerpoint/2010/main" val="20153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Species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09700"/>
                <a:ext cx="5981700" cy="47672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1    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𝑒𝑎𝑡𝑠</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𝑗</m:t>
                              </m:r>
                            </m:e>
                            <m:e>
                              <m:r>
                                <a:rPr lang="en-CA" b="0" i="1" smtClean="0">
                                  <a:latin typeface="Cambria Math" panose="02040503050406030204" pitchFamily="18" charset="0"/>
                                </a:rPr>
                                <m:t>0     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𝑠𝑝𝑒𝑐𝑖𝑒𝑠</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𝑑𝑜𝑒𝑠</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𝑛</m:t>
                                  </m:r>
                                </m:e>
                                <m:sup>
                                  <m:r>
                                    <a:rPr lang="en-CA" b="0" i="1" smtClean="0">
                                      <a:latin typeface="Cambria Math" panose="02040503050406030204" pitchFamily="18" charset="0"/>
                                    </a:rPr>
                                    <m:t>′</m:t>
                                  </m:r>
                                </m:sup>
                              </m:sSup>
                              <m:r>
                                <a:rPr lang="en-CA" b="0" i="1" smtClean="0">
                                  <a:latin typeface="Cambria Math" panose="02040503050406030204" pitchFamily="18" charset="0"/>
                                </a:rPr>
                                <m:t>𝑡</m:t>
                              </m:r>
                              <m:r>
                                <a:rPr lang="en-CA" b="0" i="1" smtClean="0">
                                  <a:latin typeface="Cambria Math" panose="02040503050406030204" pitchFamily="18" charset="0"/>
                                </a:rPr>
                                <m:t> </m:t>
                              </m:r>
                              <m:r>
                                <a:rPr lang="en-CA" b="0" i="1" smtClean="0">
                                  <a:latin typeface="Cambria Math" panose="02040503050406030204" pitchFamily="18" charset="0"/>
                                </a:rPr>
                                <m:t>𝑒𝑎𝑡</m:t>
                              </m:r>
                              <m:r>
                                <a:rPr lang="en-CA" b="0" i="1" smtClean="0">
                                  <a:latin typeface="Cambria Math" panose="02040503050406030204" pitchFamily="18" charset="0"/>
                                </a:rPr>
                                <m:t> </m:t>
                              </m:r>
                              <m:r>
                                <a:rPr lang="en-CA" b="0" i="1" smtClean="0">
                                  <a:latin typeface="Cambria Math" panose="02040503050406030204" pitchFamily="18" charset="0"/>
                                </a:rPr>
                                <m:t>𝑗</m:t>
                              </m:r>
                            </m:e>
                          </m:eqArr>
                        </m:e>
                      </m:d>
                    </m:oMath>
                  </m:oMathPara>
                </a14:m>
                <a:endParaRPr lang="en-CA" dirty="0"/>
              </a:p>
              <a:p>
                <a:pPr marL="0" indent="0">
                  <a:buNone/>
                </a:pPr>
                <a:endParaRPr lang="en-CA"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i="1">
                                    <a:latin typeface="Cambria Math" panose="02040503050406030204" pitchFamily="18" charset="0"/>
                                  </a:rPr>
                                  <m:t>0</m:t>
                                </m:r>
                              </m:e>
                              <m:e>
                                <m:r>
                                  <a:rPr lang="en-CA" b="0" i="1" smtClean="0">
                                    <a:latin typeface="Cambria Math" panose="02040503050406030204" pitchFamily="18" charset="0"/>
                                  </a:rPr>
                                  <m:t>0</m:t>
                                </m:r>
                              </m:e>
                              <m:e>
                                <m:r>
                                  <a:rPr lang="en-CA" i="1">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0</m:t>
                                </m:r>
                              </m:e>
                            </m:mr>
                            <m:mr>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mr>
                            <m:mr>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𝟏</m:t>
                                </m:r>
                              </m:e>
                              <m:e>
                                <m:r>
                                  <a:rPr lang="en-CA" b="1" i="1" smtClean="0">
                                    <a:solidFill>
                                      <a:srgbClr val="0070C0"/>
                                    </a:solidFill>
                                    <a:latin typeface="Cambria Math" panose="02040503050406030204" pitchFamily="18" charset="0"/>
                                  </a:rPr>
                                  <m:t>𝟎</m:t>
                                </m:r>
                              </m:e>
                            </m:mr>
                          </m:m>
                        </m:e>
                      </m:d>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09700"/>
                <a:ext cx="5981700" cy="4767263"/>
              </a:xfrm>
              <a:blipFill rotWithShape="0">
                <a:blip r:embed="rId3"/>
                <a:stretch>
                  <a:fillRect/>
                </a:stretch>
              </a:blipFill>
            </p:spPr>
            <p:txBody>
              <a:bodyPr/>
              <a:lstStyle/>
              <a:p>
                <a:r>
                  <a:rPr lang="en-US">
                    <a:noFill/>
                  </a:rPr>
                  <a:t> </a:t>
                </a:r>
              </a:p>
            </p:txBody>
          </p:sp>
        </mc:Fallback>
      </mc:AlternateContent>
      <p:sp>
        <p:nvSpPr>
          <p:cNvPr id="4" name="Oval 3"/>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5" name="Oval 4"/>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6" name="Oval 5"/>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13" name="Straight Connector 12"/>
          <p:cNvCxnSpPr>
            <a:stCxn id="6" idx="5"/>
            <a:endCxn id="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a:endCxn id="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29" name="Straight Connector 28"/>
          <p:cNvCxnSpPr>
            <a:stCxn id="27" idx="6"/>
            <a:endCxn id="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4"/>
            <a:endCxn id="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42" name="Straight Connector 41"/>
          <p:cNvCxnSpPr>
            <a:stCxn id="40" idx="4"/>
            <a:endCxn id="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7" idx="7"/>
            <a:endCxn id="40"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53" name="Straight Connector 52"/>
          <p:cNvCxnSpPr>
            <a:stCxn id="49" idx="3"/>
            <a:endCxn id="2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9" idx="4"/>
            <a:endCxn id="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3" name="Oval 22"/>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1" name="Straight Connector 10"/>
          <p:cNvCxnSpPr>
            <a:stCxn id="23" idx="5"/>
            <a:endCxn id="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9" idx="2"/>
            <a:endCxn id="2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2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a:off x="4518892" y="4914900"/>
            <a:ext cx="1200150" cy="952499"/>
          </a:xfrm>
          <a:prstGeom prst="rtTriangle">
            <a:avLst/>
          </a:prstGeom>
          <a:noFill/>
          <a:ln w="38100">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3962400" y="5900735"/>
            <a:ext cx="2313134" cy="523220"/>
          </a:xfrm>
          <a:prstGeom prst="rect">
            <a:avLst/>
          </a:prstGeom>
          <a:noFill/>
        </p:spPr>
        <p:txBody>
          <a:bodyPr wrap="none" rtlCol="0">
            <a:spAutoFit/>
          </a:bodyPr>
          <a:lstStyle/>
          <a:p>
            <a:r>
              <a:rPr lang="en-CA" sz="2800" b="1" dirty="0">
                <a:solidFill>
                  <a:srgbClr val="FF0000"/>
                </a:solidFill>
              </a:rPr>
              <a:t>CANNIBALISM</a:t>
            </a:r>
          </a:p>
        </p:txBody>
      </p:sp>
      <p:sp>
        <p:nvSpPr>
          <p:cNvPr id="30" name="TextBox 29"/>
          <p:cNvSpPr txBox="1"/>
          <p:nvPr/>
        </p:nvSpPr>
        <p:spPr>
          <a:xfrm>
            <a:off x="908917" y="5843586"/>
            <a:ext cx="4210050" cy="523220"/>
          </a:xfrm>
          <a:prstGeom prst="rect">
            <a:avLst/>
          </a:prstGeom>
          <a:noFill/>
        </p:spPr>
        <p:txBody>
          <a:bodyPr wrap="square" rtlCol="0">
            <a:spAutoFit/>
          </a:bodyPr>
          <a:lstStyle/>
          <a:p>
            <a:pPr algn="ctr"/>
            <a:r>
              <a:rPr lang="en-CA" sz="2800" dirty="0"/>
              <a:t>Prey</a:t>
            </a:r>
          </a:p>
        </p:txBody>
      </p:sp>
      <p:sp>
        <p:nvSpPr>
          <p:cNvPr id="31" name="TextBox 30"/>
          <p:cNvSpPr txBox="1"/>
          <p:nvPr/>
        </p:nvSpPr>
        <p:spPr>
          <a:xfrm rot="16200000">
            <a:off x="-505946" y="3942884"/>
            <a:ext cx="3211512" cy="523220"/>
          </a:xfrm>
          <a:prstGeom prst="rect">
            <a:avLst/>
          </a:prstGeom>
          <a:noFill/>
        </p:spPr>
        <p:txBody>
          <a:bodyPr wrap="square" rtlCol="0">
            <a:spAutoFit/>
          </a:bodyPr>
          <a:lstStyle/>
          <a:p>
            <a:pPr algn="ctr"/>
            <a:r>
              <a:rPr lang="en-CA" sz="2800" dirty="0"/>
              <a:t>Predators</a:t>
            </a:r>
          </a:p>
        </p:txBody>
      </p:sp>
      <p:cxnSp>
        <p:nvCxnSpPr>
          <p:cNvPr id="18" name="Curved Connector 17"/>
          <p:cNvCxnSpPr>
            <a:stCxn id="49" idx="1"/>
            <a:endCxn id="23" idx="6"/>
          </p:cNvCxnSpPr>
          <p:nvPr/>
        </p:nvCxnSpPr>
        <p:spPr>
          <a:xfrm rot="16200000" flipH="1" flipV="1">
            <a:off x="7223254" y="2302797"/>
            <a:ext cx="2326481" cy="1294863"/>
          </a:xfrm>
          <a:prstGeom prst="curvedConnector4">
            <a:avLst>
              <a:gd name="adj1" fmla="val -9826"/>
              <a:gd name="adj2" fmla="val 5237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49" idx="1"/>
            <a:endCxn id="22" idx="0"/>
          </p:cNvCxnSpPr>
          <p:nvPr/>
        </p:nvCxnSpPr>
        <p:spPr>
          <a:xfrm rot="16200000" flipH="1" flipV="1">
            <a:off x="7793295" y="1523206"/>
            <a:ext cx="976849" cy="1504413"/>
          </a:xfrm>
          <a:prstGeom prst="curvedConnector3">
            <a:avLst>
              <a:gd name="adj1" fmla="val -29685"/>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2" idx="2"/>
            <a:endCxn id="23" idx="2"/>
          </p:cNvCxnSpPr>
          <p:nvPr/>
        </p:nvCxnSpPr>
        <p:spPr>
          <a:xfrm rot="10800000" flipV="1">
            <a:off x="7319963" y="2973388"/>
            <a:ext cx="12700" cy="1140082"/>
          </a:xfrm>
          <a:prstGeom prst="curvedConnector3">
            <a:avLst>
              <a:gd name="adj1" fmla="val 180000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45"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7" name="Slide Number Placeholder 6">
            <a:extLst>
              <a:ext uri="{FF2B5EF4-FFF2-40B4-BE49-F238E27FC236}">
                <a16:creationId xmlns:a16="http://schemas.microsoft.com/office/drawing/2014/main" id="{BD577C58-0039-764F-B489-3C2BB55F2F1A}"/>
              </a:ext>
            </a:extLst>
          </p:cNvPr>
          <p:cNvSpPr>
            <a:spLocks noGrp="1"/>
          </p:cNvSpPr>
          <p:nvPr>
            <p:ph type="sldNum" sz="quarter" idx="12"/>
          </p:nvPr>
        </p:nvSpPr>
        <p:spPr/>
        <p:txBody>
          <a:bodyPr/>
          <a:lstStyle/>
          <a:p>
            <a:fld id="{C5DA7052-C423-4619-94C5-7675C9C0BF33}" type="slidenum">
              <a:rPr lang="en-CA" smtClean="0"/>
              <a:pPr/>
              <a:t>56</a:t>
            </a:fld>
            <a:endParaRPr lang="en-CA" dirty="0"/>
          </a:p>
        </p:txBody>
      </p:sp>
    </p:spTree>
    <p:extLst>
      <p:ext uri="{BB962C8B-B14F-4D97-AF65-F5344CB8AC3E}">
        <p14:creationId xmlns:p14="http://schemas.microsoft.com/office/powerpoint/2010/main" val="150628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Cannibalism</a:t>
            </a:r>
          </a:p>
        </p:txBody>
      </p:sp>
      <p:sp>
        <p:nvSpPr>
          <p:cNvPr id="3" name="Content Placeholder 2"/>
          <p:cNvSpPr>
            <a:spLocks noGrp="1"/>
          </p:cNvSpPr>
          <p:nvPr>
            <p:ph idx="1"/>
          </p:nvPr>
        </p:nvSpPr>
        <p:spPr/>
        <p:txBody>
          <a:bodyPr/>
          <a:lstStyle/>
          <a:p>
            <a:r>
              <a:rPr lang="en-CA" dirty="0"/>
              <a:t>Cannibalism removes as much as 1/3 of  juveniles in Cod</a:t>
            </a:r>
          </a:p>
          <a:p>
            <a:r>
              <a:rPr lang="en-CA" dirty="0"/>
              <a:t>Affects around 1/10 of fish species</a:t>
            </a:r>
          </a:p>
          <a:p>
            <a:endParaRPr lang="en-CA" dirty="0"/>
          </a:p>
          <a:p>
            <a:r>
              <a:rPr lang="en-CA" dirty="0"/>
              <a:t>Effect on stability?</a:t>
            </a:r>
          </a:p>
        </p:txBody>
      </p:sp>
      <p:pic>
        <p:nvPicPr>
          <p:cNvPr id="3074" name="Picture 2" descr="http://probargainhunter.com/wp-content/uploads/2007/04/eating_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69" y="3008629"/>
            <a:ext cx="4681332" cy="35109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surus.mote.org/research/old.card/pics/Cannibalism.JPG"/>
          <p:cNvPicPr>
            <a:picLocks noChangeAspect="1" noChangeArrowheads="1"/>
          </p:cNvPicPr>
          <p:nvPr/>
        </p:nvPicPr>
        <p:blipFill rotWithShape="1">
          <a:blip r:embed="rId4">
            <a:extLst>
              <a:ext uri="{28A0092B-C50C-407E-A947-70E740481C1C}">
                <a14:useLocalDpi xmlns:a14="http://schemas.microsoft.com/office/drawing/2010/main" val="0"/>
              </a:ext>
            </a:extLst>
          </a:blip>
          <a:srcRect l="13577" t="30127" r="5357" b="27374"/>
          <a:stretch/>
        </p:blipFill>
        <p:spPr bwMode="auto">
          <a:xfrm>
            <a:off x="492450" y="4206240"/>
            <a:ext cx="6607719" cy="19707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9D1DCEAE-23FB-E34D-B178-0D925F3CA71D}"/>
              </a:ext>
            </a:extLst>
          </p:cNvPr>
          <p:cNvSpPr>
            <a:spLocks noGrp="1"/>
          </p:cNvSpPr>
          <p:nvPr>
            <p:ph type="sldNum" sz="quarter" idx="12"/>
          </p:nvPr>
        </p:nvSpPr>
        <p:spPr/>
        <p:txBody>
          <a:bodyPr/>
          <a:lstStyle/>
          <a:p>
            <a:fld id="{C5DA7052-C423-4619-94C5-7675C9C0BF33}" type="slidenum">
              <a:rPr lang="en-CA" smtClean="0"/>
              <a:pPr/>
              <a:t>57</a:t>
            </a:fld>
            <a:endParaRPr lang="en-CA" dirty="0"/>
          </a:p>
        </p:txBody>
      </p:sp>
    </p:spTree>
    <p:extLst>
      <p:ext uri="{BB962C8B-B14F-4D97-AF65-F5344CB8AC3E}">
        <p14:creationId xmlns:p14="http://schemas.microsoft.com/office/powerpoint/2010/main" val="827646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Happens When Fish Get Smaller?</a:t>
            </a:r>
          </a:p>
        </p:txBody>
      </p:sp>
      <p:sp>
        <p:nvSpPr>
          <p:cNvPr id="3" name="Content Placeholder 2"/>
          <p:cNvSpPr>
            <a:spLocks noGrp="1"/>
          </p:cNvSpPr>
          <p:nvPr>
            <p:ph idx="1"/>
          </p:nvPr>
        </p:nvSpPr>
        <p:spPr>
          <a:xfrm>
            <a:off x="838200" y="1453662"/>
            <a:ext cx="10515600" cy="5111261"/>
          </a:xfrm>
        </p:spPr>
        <p:txBody>
          <a:bodyPr>
            <a:normAutofit/>
          </a:bodyPr>
          <a:lstStyle/>
          <a:p>
            <a:r>
              <a:rPr lang="en-CA" dirty="0"/>
              <a:t>Diet Shifts:  Can’t eat same food</a:t>
            </a:r>
          </a:p>
          <a:p>
            <a:r>
              <a:rPr lang="en-CA" dirty="0"/>
              <a:t>Metabolic Rate: metabolic rate/unit mass increases</a:t>
            </a:r>
          </a:p>
          <a:p>
            <a:r>
              <a:rPr lang="en-CA" dirty="0"/>
              <a:t>Faster Life Histories: Mature to Adult </a:t>
            </a:r>
            <a:r>
              <a:rPr lang="en-CA"/>
              <a:t>Size Quicker</a:t>
            </a:r>
            <a:endParaRPr lang="en-CA" dirty="0"/>
          </a:p>
          <a:p>
            <a:endParaRPr lang="en-CA" dirty="0"/>
          </a:p>
        </p:txBody>
      </p:sp>
      <p:sp>
        <p:nvSpPr>
          <p:cNvPr id="4" name="TextBox 3"/>
          <p:cNvSpPr txBox="1"/>
          <p:nvPr/>
        </p:nvSpPr>
        <p:spPr>
          <a:xfrm>
            <a:off x="0" y="0"/>
            <a:ext cx="12192000" cy="461665"/>
          </a:xfrm>
          <a:prstGeom prst="rect">
            <a:avLst/>
          </a:prstGeom>
          <a:solidFill>
            <a:srgbClr val="00A689"/>
          </a:solidFill>
        </p:spPr>
        <p:txBody>
          <a:bodyPr wrap="square" rtlCol="0">
            <a:spAutoFit/>
          </a:bodyPr>
          <a:lstStyle/>
          <a:p>
            <a:r>
              <a:rPr lang="en-CA" sz="2400" b="1" dirty="0">
                <a:solidFill>
                  <a:schemeClr val="bg1"/>
                </a:solidFill>
              </a:rPr>
              <a:t>Experiments to Run</a:t>
            </a:r>
          </a:p>
        </p:txBody>
      </p:sp>
      <p:sp>
        <p:nvSpPr>
          <p:cNvPr id="5" name="Slide Number Placeholder 4">
            <a:extLst>
              <a:ext uri="{FF2B5EF4-FFF2-40B4-BE49-F238E27FC236}">
                <a16:creationId xmlns:a16="http://schemas.microsoft.com/office/drawing/2014/main" id="{9C26F509-7346-6645-816C-62D206C1B58E}"/>
              </a:ext>
            </a:extLst>
          </p:cNvPr>
          <p:cNvSpPr>
            <a:spLocks noGrp="1"/>
          </p:cNvSpPr>
          <p:nvPr>
            <p:ph type="sldNum" sz="quarter" idx="12"/>
          </p:nvPr>
        </p:nvSpPr>
        <p:spPr/>
        <p:txBody>
          <a:bodyPr/>
          <a:lstStyle/>
          <a:p>
            <a:fld id="{C5DA7052-C423-4619-94C5-7675C9C0BF33}" type="slidenum">
              <a:rPr lang="en-CA" smtClean="0"/>
              <a:pPr/>
              <a:t>58</a:t>
            </a:fld>
            <a:endParaRPr lang="en-CA" dirty="0"/>
          </a:p>
        </p:txBody>
      </p:sp>
    </p:spTree>
    <p:extLst>
      <p:ext uri="{BB962C8B-B14F-4D97-AF65-F5344CB8AC3E}">
        <p14:creationId xmlns:p14="http://schemas.microsoft.com/office/powerpoint/2010/main" val="86052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5400" dirty="0"/>
              <a:t>Predator-Prey Body Mass Ratio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3600" dirty="0"/>
                  <a:t>↓ </a:t>
                </a:r>
                <a14:m>
                  <m:oMath xmlns:m="http://schemas.openxmlformats.org/officeDocument/2006/math">
                    <m:f>
                      <m:fPr>
                        <m:ctrlPr>
                          <a:rPr lang="en-CA" sz="3600" i="1" smtClean="0">
                            <a:latin typeface="Cambria Math" panose="02040503050406030204" pitchFamily="18" charset="0"/>
                          </a:rPr>
                        </m:ctrlPr>
                      </m:fPr>
                      <m:num>
                        <m:r>
                          <a:rPr lang="en-CA" sz="3600" b="0" i="1" smtClean="0">
                            <a:latin typeface="Cambria Math" panose="02040503050406030204" pitchFamily="18" charset="0"/>
                          </a:rPr>
                          <m:t>𝑃𝑟𝑒𝑑𝑎𝑡𝑜𝑟</m:t>
                        </m:r>
                      </m:num>
                      <m:den>
                        <m:r>
                          <a:rPr lang="en-CA" sz="3600" b="0" i="1" smtClean="0">
                            <a:latin typeface="Cambria Math" panose="02040503050406030204" pitchFamily="18" charset="0"/>
                          </a:rPr>
                          <m:t>𝑃𝑟𝑒𝑦</m:t>
                        </m:r>
                      </m:den>
                    </m:f>
                  </m:oMath>
                </a14:m>
                <a:r>
                  <a:rPr lang="en-CA" sz="3600" dirty="0"/>
                  <a:t>  body mass can ↓ ecosystem stability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23" t="-560"/>
                </a:stretch>
              </a:blipFill>
            </p:spPr>
            <p:txBody>
              <a:bodyPr/>
              <a:lstStyle/>
              <a:p>
                <a:r>
                  <a:rPr lang="en-CA">
                    <a:noFill/>
                  </a:rPr>
                  <a:t> </a:t>
                </a:r>
              </a:p>
            </p:txBody>
          </p:sp>
        </mc:Fallback>
      </mc:AlternateContent>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pic>
        <p:nvPicPr>
          <p:cNvPr id="8"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209" y="5174071"/>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1099824" y="2820293"/>
            <a:ext cx="4566729" cy="2353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931" y="5174071"/>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7861036" y="3369749"/>
            <a:ext cx="2434651" cy="12548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399655" y="6156611"/>
            <a:ext cx="1342803" cy="646331"/>
          </a:xfrm>
          <a:prstGeom prst="rect">
            <a:avLst/>
          </a:prstGeom>
          <a:noFill/>
        </p:spPr>
        <p:txBody>
          <a:bodyPr wrap="none" rtlCol="0">
            <a:spAutoFit/>
          </a:bodyPr>
          <a:lstStyle/>
          <a:p>
            <a:r>
              <a:rPr lang="en-CA" sz="3600" dirty="0"/>
              <a:t>Stable</a:t>
            </a:r>
          </a:p>
        </p:txBody>
      </p:sp>
      <p:sp>
        <p:nvSpPr>
          <p:cNvPr id="14" name="TextBox 13"/>
          <p:cNvSpPr txBox="1"/>
          <p:nvPr/>
        </p:nvSpPr>
        <p:spPr>
          <a:xfrm>
            <a:off x="8035073" y="6155771"/>
            <a:ext cx="1881412" cy="646331"/>
          </a:xfrm>
          <a:prstGeom prst="rect">
            <a:avLst/>
          </a:prstGeom>
          <a:noFill/>
        </p:spPr>
        <p:txBody>
          <a:bodyPr wrap="square" rtlCol="0">
            <a:spAutoFit/>
          </a:bodyPr>
          <a:lstStyle/>
          <a:p>
            <a:r>
              <a:rPr lang="en-CA" sz="3600" dirty="0"/>
              <a:t>Unstable</a:t>
            </a:r>
          </a:p>
        </p:txBody>
      </p:sp>
      <p:sp>
        <p:nvSpPr>
          <p:cNvPr id="4" name="Slide Number Placeholder 3">
            <a:extLst>
              <a:ext uri="{FF2B5EF4-FFF2-40B4-BE49-F238E27FC236}">
                <a16:creationId xmlns:a16="http://schemas.microsoft.com/office/drawing/2014/main" id="{8D1F9AE3-F438-8545-81D7-F5BC52709283}"/>
              </a:ext>
            </a:extLst>
          </p:cNvPr>
          <p:cNvSpPr>
            <a:spLocks noGrp="1"/>
          </p:cNvSpPr>
          <p:nvPr>
            <p:ph type="sldNum" sz="quarter" idx="12"/>
          </p:nvPr>
        </p:nvSpPr>
        <p:spPr/>
        <p:txBody>
          <a:bodyPr/>
          <a:lstStyle/>
          <a:p>
            <a:fld id="{C5DA7052-C423-4619-94C5-7675C9C0BF33}" type="slidenum">
              <a:rPr lang="en-CA" smtClean="0"/>
              <a:pPr/>
              <a:t>5</a:t>
            </a:fld>
            <a:endParaRPr lang="en-CA" dirty="0"/>
          </a:p>
        </p:txBody>
      </p:sp>
    </p:spTree>
    <p:extLst>
      <p:ext uri="{BB962C8B-B14F-4D97-AF65-F5344CB8AC3E}">
        <p14:creationId xmlns:p14="http://schemas.microsoft.com/office/powerpoint/2010/main" val="1008769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Dietary Shifts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3662"/>
                <a:ext cx="6172737" cy="5111261"/>
              </a:xfrm>
            </p:spPr>
            <p:txBody>
              <a:bodyPr>
                <a:normAutofit/>
              </a:bodyPr>
              <a:lstStyle/>
              <a:p>
                <a:r>
                  <a:rPr lang="en-CA" dirty="0"/>
                  <a:t>Shift diet down the food web</a:t>
                </a:r>
              </a:p>
              <a:p>
                <a:r>
                  <a:rPr lang="en-CA" dirty="0"/>
                  <a:t>To control for effect of new diet: Shift diet up the food web</a:t>
                </a:r>
              </a:p>
              <a:p>
                <a:pPr marL="0" indent="0">
                  <a:buNone/>
                </a:pPr>
                <a:br>
                  <a:rPr lang="en-CA" i="1" dirty="0">
                    <a:latin typeface="Cambria Math" charset="0"/>
                  </a:rPr>
                </a:br>
                <a14:m>
                  <m:oMathPara xmlns:m="http://schemas.openxmlformats.org/officeDocument/2006/math">
                    <m:oMathParaPr>
                      <m:jc m:val="left"/>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i="1" smtClean="0">
                                  <a:latin typeface="Cambria Math" panose="02040503050406030204" pitchFamily="18" charset="0"/>
                                </a:rPr>
                              </m:ctrlPr>
                            </m:mPr>
                            <m:mr>
                              <m:e>
                                <m:r>
                                  <m:rPr>
                                    <m:brk m:alnAt="7"/>
                                  </m:rP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b="1" i="1" smtClean="0">
                                    <a:solidFill>
                                      <a:srgbClr val="FF0000"/>
                                    </a:solidFill>
                                    <a:latin typeface="Cambria Math" panose="02040503050406030204" pitchFamily="18" charset="0"/>
                                  </a:rPr>
                                  <m:t>𝟏</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r>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smtClean="0">
                                    <a:solidFill>
                                      <a:srgbClr val="FF0000"/>
                                    </a:solidFill>
                                    <a:latin typeface="Cambria Math" panose="02040503050406030204" pitchFamily="18" charset="0"/>
                                  </a:rPr>
                                  <m:t>𝟏</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r>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smtClean="0">
                                    <a:solidFill>
                                      <a:srgbClr val="FF0000"/>
                                    </a:solidFill>
                                    <a:latin typeface="Cambria Math" panose="02040503050406030204" pitchFamily="18" charset="0"/>
                                  </a:rPr>
                                  <m:t>𝟏</m:t>
                                </m:r>
                              </m:e>
                              <m:e>
                                <m:r>
                                  <a:rPr lang="en-CA" b="1" i="1" smtClean="0">
                                    <a:solidFill>
                                      <a:srgbClr val="FF0000"/>
                                    </a:solidFill>
                                    <a:latin typeface="Cambria Math" panose="02040503050406030204" pitchFamily="18" charset="0"/>
                                  </a:rPr>
                                  <m:t>𝟏</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
                        </m:e>
                      </m:d>
                    </m:oMath>
                  </m:oMathPara>
                </a14:m>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3662"/>
                <a:ext cx="6172737" cy="5111261"/>
              </a:xfrm>
              <a:blipFill rotWithShape="0">
                <a:blip r:embed="rId3"/>
                <a:stretch>
                  <a:fillRect l="-1779" t="-1907"/>
                </a:stretch>
              </a:blipFill>
            </p:spPr>
            <p:txBody>
              <a:bodyPr/>
              <a:lstStyle/>
              <a:p>
                <a:r>
                  <a:rPr lang="en-US">
                    <a:noFill/>
                  </a:rPr>
                  <a:t> </a:t>
                </a:r>
              </a:p>
            </p:txBody>
          </p:sp>
        </mc:Fallback>
      </mc:AlternateContent>
      <p:sp>
        <p:nvSpPr>
          <p:cNvPr id="4" name="TextBox 3"/>
          <p:cNvSpPr txBox="1"/>
          <p:nvPr/>
        </p:nvSpPr>
        <p:spPr>
          <a:xfrm>
            <a:off x="0" y="0"/>
            <a:ext cx="12192000" cy="461665"/>
          </a:xfrm>
          <a:prstGeom prst="rect">
            <a:avLst/>
          </a:prstGeom>
          <a:solidFill>
            <a:srgbClr val="00A689"/>
          </a:solidFill>
        </p:spPr>
        <p:txBody>
          <a:bodyPr wrap="square" rtlCol="0">
            <a:spAutoFit/>
          </a:bodyPr>
          <a:lstStyle/>
          <a:p>
            <a:r>
              <a:rPr lang="en-CA" sz="2400" b="1" dirty="0">
                <a:solidFill>
                  <a:schemeClr val="bg1"/>
                </a:solidFill>
              </a:rPr>
              <a:t>Experiments to Run</a:t>
            </a:r>
          </a:p>
        </p:txBody>
      </p:sp>
      <p:sp>
        <p:nvSpPr>
          <p:cNvPr id="6" name="Oval 5"/>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7" name="Oval 6"/>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8" name="Oval 7"/>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9" name="Straight Connector 8"/>
          <p:cNvCxnSpPr>
            <a:stCxn id="9" idx="5"/>
            <a:endCxn id="8"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9" idx="3"/>
            <a:endCxn id="7"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12" name="Straight Connector 11"/>
          <p:cNvCxnSpPr>
            <a:endCxn id="9"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15" name="Straight Connector 14"/>
          <p:cNvCxnSpPr>
            <a:endCxn id="8"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18" name="Straight Connector 17"/>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9"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1" name="Oval 20"/>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22" name="Straight Connector 21"/>
          <p:cNvCxnSpPr>
            <a:stCxn id="26" idx="5"/>
            <a:endCxn id="7"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5"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5" idx="6"/>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6" idx="0"/>
            <a:endCxn id="25"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cxnSp>
        <p:nvCxnSpPr>
          <p:cNvPr id="30" name="Straight Arrow Connector 29"/>
          <p:cNvCxnSpPr/>
          <p:nvPr/>
        </p:nvCxnSpPr>
        <p:spPr>
          <a:xfrm flipH="1">
            <a:off x="2532185" y="5730953"/>
            <a:ext cx="375138" cy="0"/>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969477" y="6152984"/>
            <a:ext cx="375138" cy="0"/>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532185" y="6152984"/>
            <a:ext cx="375138" cy="0"/>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75EBAC7-774C-3A4D-99D0-A13A0AAEE3C6}"/>
              </a:ext>
            </a:extLst>
          </p:cNvPr>
          <p:cNvSpPr>
            <a:spLocks noGrp="1"/>
          </p:cNvSpPr>
          <p:nvPr>
            <p:ph type="sldNum" sz="quarter" idx="12"/>
          </p:nvPr>
        </p:nvSpPr>
        <p:spPr/>
        <p:txBody>
          <a:bodyPr/>
          <a:lstStyle/>
          <a:p>
            <a:fld id="{C5DA7052-C423-4619-94C5-7675C9C0BF33}" type="slidenum">
              <a:rPr lang="en-CA" smtClean="0"/>
              <a:pPr/>
              <a:t>59</a:t>
            </a:fld>
            <a:endParaRPr lang="en-CA" dirty="0"/>
          </a:p>
        </p:txBody>
      </p:sp>
    </p:spTree>
    <p:extLst>
      <p:ext uri="{BB962C8B-B14F-4D97-AF65-F5344CB8AC3E}">
        <p14:creationId xmlns:p14="http://schemas.microsoft.com/office/powerpoint/2010/main" val="3596857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a:stCxn id="20" idx="5"/>
            <a:endCxn id="8" idx="2"/>
          </p:cNvCxnSpPr>
          <p:nvPr/>
        </p:nvCxnSpPr>
        <p:spPr>
          <a:xfrm>
            <a:off x="7677687" y="3121562"/>
            <a:ext cx="1752063" cy="955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CA" dirty="0"/>
              <a:t>Dietary Shifts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3662"/>
                <a:ext cx="6172737" cy="5111261"/>
              </a:xfrm>
            </p:spPr>
            <p:txBody>
              <a:bodyPr>
                <a:normAutofit/>
              </a:bodyPr>
              <a:lstStyle/>
              <a:p>
                <a:r>
                  <a:rPr lang="en-CA" dirty="0"/>
                  <a:t>Shift diet down the food web</a:t>
                </a:r>
              </a:p>
              <a:p>
                <a:r>
                  <a:rPr lang="en-CA" dirty="0"/>
                  <a:t>To control for effect of new diet: Shift diet up the food web</a:t>
                </a:r>
              </a:p>
              <a:p>
                <a:pPr marL="0" indent="0">
                  <a:buNone/>
                </a:pPr>
                <a:br>
                  <a:rPr lang="en-CA" i="1" dirty="0">
                    <a:latin typeface="Cambria Math" charset="0"/>
                  </a:rPr>
                </a:br>
                <a14:m>
                  <m:oMathPara xmlns:m="http://schemas.openxmlformats.org/officeDocument/2006/math">
                    <m:oMathParaPr>
                      <m:jc m:val="left"/>
                    </m:oMathParaPr>
                    <m:oMath xmlns:m="http://schemas.openxmlformats.org/officeDocument/2006/math">
                      <m:d>
                        <m:dPr>
                          <m:ctrlPr>
                            <a:rPr lang="en-CA" i="1" smtClean="0">
                              <a:latin typeface="Cambria Math" panose="02040503050406030204" pitchFamily="18" charset="0"/>
                            </a:rPr>
                          </m:ctrlPr>
                        </m:dPr>
                        <m:e>
                          <m:m>
                            <m:mPr>
                              <m:mcs>
                                <m:mc>
                                  <m:mcPr>
                                    <m:count m:val="8"/>
                                    <m:mcJc m:val="center"/>
                                  </m:mcPr>
                                </m:mc>
                              </m:mcs>
                              <m:ctrlPr>
                                <a:rPr lang="en-CA" i="1">
                                  <a:latin typeface="Cambria Math" panose="02040503050406030204" pitchFamily="18" charset="0"/>
                                </a:rPr>
                              </m:ctrlPr>
                            </m:mPr>
                            <m:mr>
                              <m:e>
                                <m:r>
                                  <m:rPr>
                                    <m:brk m:alnAt="7"/>
                                  </m:rP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1</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1</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b="1" i="1" smtClean="0">
                                    <a:solidFill>
                                      <a:srgbClr val="FF0000"/>
                                    </a:solidFill>
                                    <a:latin typeface="Cambria Math" panose="02040503050406030204" pitchFamily="18" charset="0"/>
                                  </a:rPr>
                                  <m:t>𝟏</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r>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smtClean="0">
                                    <a:solidFill>
                                      <a:srgbClr val="FF0000"/>
                                    </a:solidFill>
                                    <a:latin typeface="Cambria Math" charset="0"/>
                                  </a:rPr>
                                  <m:t>𝟏</m:t>
                                </m:r>
                              </m:e>
                              <m:e>
                                <m:r>
                                  <a:rPr lang="en-CA" b="1" i="1" smtClean="0">
                                    <a:solidFill>
                                      <a:srgbClr val="0070C0"/>
                                    </a:solidFill>
                                    <a:latin typeface="Cambria Math"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r>
                              <m:e>
                                <m:r>
                                  <a:rPr lang="en-CA" b="1" i="1">
                                    <a:solidFill>
                                      <a:srgbClr val="0070C0"/>
                                    </a:solidFill>
                                    <a:latin typeface="Cambria Math" panose="02040503050406030204" pitchFamily="18" charset="0"/>
                                  </a:rPr>
                                  <m:t>𝟎</m:t>
                                </m:r>
                              </m:e>
                              <m:e>
                                <m:r>
                                  <a:rPr lang="en-CA" b="1" i="1" smtClean="0">
                                    <a:solidFill>
                                      <a:srgbClr val="FF0000"/>
                                    </a:solidFill>
                                    <a:latin typeface="Cambria Math" charset="0"/>
                                  </a:rPr>
                                  <m:t>𝟏</m:t>
                                </m:r>
                              </m:e>
                              <m:e>
                                <m:r>
                                  <a:rPr lang="en-CA" b="1" i="1" smtClean="0">
                                    <a:solidFill>
                                      <a:srgbClr val="FF0000"/>
                                    </a:solidFill>
                                    <a:latin typeface="Cambria Math" panose="02040503050406030204" pitchFamily="18" charset="0"/>
                                  </a:rPr>
                                  <m:t>𝟏</m:t>
                                </m:r>
                              </m:e>
                              <m:e>
                                <m:r>
                                  <a:rPr lang="en-CA" b="1" i="1" smtClean="0">
                                    <a:solidFill>
                                      <a:srgbClr val="0070C0"/>
                                    </a:solidFill>
                                    <a:latin typeface="Cambria Math"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e>
                                <m:r>
                                  <a:rPr lang="en-CA" b="1" i="1">
                                    <a:solidFill>
                                      <a:srgbClr val="0070C0"/>
                                    </a:solidFill>
                                    <a:latin typeface="Cambria Math" panose="02040503050406030204" pitchFamily="18" charset="0"/>
                                  </a:rPr>
                                  <m:t>𝟎</m:t>
                                </m:r>
                              </m:e>
                            </m:mr>
                          </m:m>
                        </m:e>
                      </m:d>
                    </m:oMath>
                  </m:oMathPara>
                </a14:m>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3662"/>
                <a:ext cx="6172737" cy="5111261"/>
              </a:xfrm>
              <a:blipFill rotWithShape="0">
                <a:blip r:embed="rId3"/>
                <a:stretch>
                  <a:fillRect l="-1779" t="-1907"/>
                </a:stretch>
              </a:blipFill>
            </p:spPr>
            <p:txBody>
              <a:bodyPr/>
              <a:lstStyle/>
              <a:p>
                <a:r>
                  <a:rPr lang="en-US">
                    <a:noFill/>
                  </a:rPr>
                  <a:t> </a:t>
                </a:r>
              </a:p>
            </p:txBody>
          </p:sp>
        </mc:Fallback>
      </mc:AlternateContent>
      <p:sp>
        <p:nvSpPr>
          <p:cNvPr id="4" name="TextBox 3"/>
          <p:cNvSpPr txBox="1"/>
          <p:nvPr/>
        </p:nvSpPr>
        <p:spPr>
          <a:xfrm>
            <a:off x="0" y="0"/>
            <a:ext cx="12192000" cy="461665"/>
          </a:xfrm>
          <a:prstGeom prst="rect">
            <a:avLst/>
          </a:prstGeom>
          <a:solidFill>
            <a:srgbClr val="00A689"/>
          </a:solidFill>
        </p:spPr>
        <p:txBody>
          <a:bodyPr wrap="square" rtlCol="0">
            <a:spAutoFit/>
          </a:bodyPr>
          <a:lstStyle/>
          <a:p>
            <a:r>
              <a:rPr lang="en-CA" sz="2400" b="1" dirty="0">
                <a:solidFill>
                  <a:schemeClr val="bg1"/>
                </a:solidFill>
              </a:rPr>
              <a:t>Experiments to Run</a:t>
            </a:r>
          </a:p>
        </p:txBody>
      </p:sp>
      <p:sp>
        <p:nvSpPr>
          <p:cNvPr id="6" name="Oval 5"/>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7" name="Oval 6"/>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8" name="Oval 7"/>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9" name="Straight Connector 8"/>
          <p:cNvCxnSpPr>
            <a:stCxn id="9" idx="5"/>
            <a:endCxn id="8"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9" idx="3"/>
            <a:endCxn id="7"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12" name="Straight Connector 11"/>
          <p:cNvCxnSpPr>
            <a:endCxn id="9"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15" name="Straight Connector 14"/>
          <p:cNvCxnSpPr>
            <a:endCxn id="8"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18" name="Straight Connector 17"/>
          <p:cNvCxnSpPr>
            <a:stCxn id="17" idx="5"/>
            <a:endCxn id="7" idx="0"/>
          </p:cNvCxnSpPr>
          <p:nvPr/>
        </p:nvCxnSpPr>
        <p:spPr>
          <a:xfrm>
            <a:off x="9330274" y="2083337"/>
            <a:ext cx="1099601" cy="2831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9"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21" name="Oval 20"/>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22" name="Straight Connector 21"/>
          <p:cNvCxnSpPr>
            <a:stCxn id="26" idx="5"/>
            <a:endCxn id="7"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5"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6" idx="0"/>
            <a:endCxn id="25"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5" name="Slide Number Placeholder 4">
            <a:extLst>
              <a:ext uri="{FF2B5EF4-FFF2-40B4-BE49-F238E27FC236}">
                <a16:creationId xmlns:a16="http://schemas.microsoft.com/office/drawing/2014/main" id="{EA0BBA0D-3C00-E847-A5D2-74C46282EE75}"/>
              </a:ext>
            </a:extLst>
          </p:cNvPr>
          <p:cNvSpPr>
            <a:spLocks noGrp="1"/>
          </p:cNvSpPr>
          <p:nvPr>
            <p:ph type="sldNum" sz="quarter" idx="12"/>
          </p:nvPr>
        </p:nvSpPr>
        <p:spPr/>
        <p:txBody>
          <a:bodyPr/>
          <a:lstStyle/>
          <a:p>
            <a:fld id="{C5DA7052-C423-4619-94C5-7675C9C0BF33}" type="slidenum">
              <a:rPr lang="en-CA" smtClean="0"/>
              <a:pPr/>
              <a:t>60</a:t>
            </a:fld>
            <a:endParaRPr lang="en-CA" dirty="0"/>
          </a:p>
        </p:txBody>
      </p:sp>
    </p:spTree>
    <p:extLst>
      <p:ext uri="{BB962C8B-B14F-4D97-AF65-F5344CB8AC3E}">
        <p14:creationId xmlns:p14="http://schemas.microsoft.com/office/powerpoint/2010/main" val="1414596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Faster Life Histories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3662"/>
                <a:ext cx="6172737" cy="5111261"/>
              </a:xfrm>
            </p:spPr>
            <p:txBody>
              <a:bodyPr>
                <a:normAutofit/>
              </a:bodyPr>
              <a:lstStyle/>
              <a:p>
                <a:r>
                  <a:rPr lang="en-CA" dirty="0"/>
                  <a:t>Increase Probability of maturing to next life stage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charset="0"/>
                          </a:rPr>
                          <m:t>𝑃</m:t>
                        </m:r>
                      </m:e>
                      <m:sub>
                        <m:r>
                          <a:rPr lang="en-CA" b="0" i="1" smtClean="0">
                            <a:latin typeface="Cambria Math" charset="0"/>
                          </a:rPr>
                          <m:t>𝑖</m:t>
                        </m:r>
                      </m:sub>
                    </m:sSub>
                  </m:oMath>
                </a14:m>
                <a:r>
                  <a:rPr lang="en-CA" dirty="0"/>
                  <a:t>)</a:t>
                </a:r>
              </a:p>
              <a:p>
                <a:endParaRPr lang="en-CA" i="1" dirty="0">
                  <a:latin typeface="Cambria Math"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CA" i="1">
                              <a:latin typeface="Cambria Math" panose="02040503050406030204" pitchFamily="18" charset="0"/>
                            </a:rPr>
                          </m:ctrlPr>
                        </m:dPr>
                        <m:e>
                          <m:m>
                            <m:mPr>
                              <m:mcs>
                                <m:mc>
                                  <m:mcPr>
                                    <m:count m:val="4"/>
                                    <m:mcJc m:val="center"/>
                                  </m:mcPr>
                                </m:mc>
                              </m:mcs>
                              <m:ctrlPr>
                                <a:rPr lang="en-CA" i="1">
                                  <a:latin typeface="Cambria Math" panose="02040503050406030204" pitchFamily="18" charset="0"/>
                                </a:rPr>
                              </m:ctrlPr>
                            </m:mPr>
                            <m:mr>
                              <m:e>
                                <m:sSub>
                                  <m:sSubPr>
                                    <m:ctrlPr>
                                      <a:rPr lang="en-CA" i="1">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1</m:t>
                                    </m:r>
                                  </m:sub>
                                </m:sSub>
                              </m:e>
                              <m:e>
                                <m:sSub>
                                  <m:sSubPr>
                                    <m:ctrlPr>
                                      <a:rPr lang="en-CA" i="1">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2</m:t>
                                    </m:r>
                                  </m:sub>
                                </m:sSub>
                              </m:e>
                              <m:e>
                                <m:sSub>
                                  <m:sSubPr>
                                    <m:ctrlPr>
                                      <a:rPr lang="en-CA" i="1">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3</m:t>
                                    </m:r>
                                  </m:sub>
                                </m:sSub>
                              </m:e>
                              <m:e>
                                <m:sSub>
                                  <m:sSubPr>
                                    <m:ctrlPr>
                                      <a:rPr lang="en-CA" i="1" smtClean="0">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4</m:t>
                                    </m:r>
                                  </m:sub>
                                </m:sSub>
                              </m:e>
                            </m:mr>
                            <m:mr>
                              <m:e>
                                <m:sSub>
                                  <m:sSubPr>
                                    <m:ctrlPr>
                                      <a:rPr lang="en-CA" i="1" smtClean="0">
                                        <a:latin typeface="Cambria Math" panose="02040503050406030204" pitchFamily="18" charset="0"/>
                                      </a:rPr>
                                    </m:ctrlPr>
                                  </m:sSubPr>
                                  <m:e>
                                    <m:r>
                                      <a:rPr lang="en-CA" i="1">
                                        <a:latin typeface="Cambria Math" panose="02040503050406030204" pitchFamily="18" charset="0"/>
                                      </a:rPr>
                                      <m:t>𝑃</m:t>
                                    </m:r>
                                  </m:e>
                                  <m:sub>
                                    <m:r>
                                      <a:rPr lang="en-CA" i="1">
                                        <a:latin typeface="Cambria Math" panose="02040503050406030204" pitchFamily="18" charset="0"/>
                                      </a:rPr>
                                      <m:t>1</m:t>
                                    </m:r>
                                  </m:sub>
                                </m:sSub>
                              </m:e>
                              <m:e>
                                <m:r>
                                  <a:rPr lang="en-CA" i="1">
                                    <a:latin typeface="Cambria Math" panose="02040503050406030204" pitchFamily="18" charset="0"/>
                                  </a:rPr>
                                  <m:t>0</m:t>
                                </m:r>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i="1">
                                        <a:latin typeface="Cambria Math" panose="02040503050406030204" pitchFamily="18" charset="0"/>
                                      </a:rPr>
                                      <m:t>2</m:t>
                                    </m:r>
                                  </m:sub>
                                </m:sSub>
                              </m:e>
                              <m:e>
                                <m:r>
                                  <a:rPr lang="en-CA" i="1">
                                    <a:latin typeface="Cambria Math" panose="02040503050406030204" pitchFamily="18" charset="0"/>
                                  </a:rPr>
                                  <m:t>0</m:t>
                                </m:r>
                              </m:e>
                              <m:e>
                                <m:r>
                                  <a:rPr lang="en-CA" i="1">
                                    <a:latin typeface="Cambria Math" panose="02040503050406030204" pitchFamily="18" charset="0"/>
                                  </a:rPr>
                                  <m:t>0</m:t>
                                </m:r>
                              </m:e>
                            </m:mr>
                            <m:mr>
                              <m:e>
                                <m:r>
                                  <a:rPr lang="en-CA" i="1">
                                    <a:latin typeface="Cambria Math" panose="02040503050406030204" pitchFamily="18" charset="0"/>
                                  </a:rPr>
                                  <m:t>0</m:t>
                                </m:r>
                              </m:e>
                              <m:e>
                                <m:r>
                                  <a:rPr lang="en-CA" i="1">
                                    <a:latin typeface="Cambria Math" panose="02040503050406030204" pitchFamily="18" charset="0"/>
                                  </a:rPr>
                                  <m:t>0</m:t>
                                </m:r>
                              </m:e>
                              <m:e>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i="1">
                                        <a:latin typeface="Cambria Math" panose="02040503050406030204" pitchFamily="18" charset="0"/>
                                      </a:rPr>
                                      <m:t>3</m:t>
                                    </m:r>
                                  </m:sub>
                                </m:sSub>
                              </m:e>
                              <m:e>
                                <m:r>
                                  <a:rPr lang="en-CA" i="1">
                                    <a:latin typeface="Cambria Math" panose="02040503050406030204" pitchFamily="18" charset="0"/>
                                  </a:rPr>
                                  <m:t>0</m:t>
                                </m:r>
                              </m:e>
                            </m:mr>
                          </m:m>
                        </m:e>
                      </m:d>
                    </m:oMath>
                  </m:oMathPara>
                </a14:m>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3662"/>
                <a:ext cx="6172737" cy="5111261"/>
              </a:xfrm>
              <a:blipFill rotWithShape="0">
                <a:blip r:embed="rId3"/>
                <a:stretch>
                  <a:fillRect l="-1779" t="-1907" r="-2668"/>
                </a:stretch>
              </a:blipFill>
            </p:spPr>
            <p:txBody>
              <a:bodyPr/>
              <a:lstStyle/>
              <a:p>
                <a:r>
                  <a:rPr lang="en-US">
                    <a:noFill/>
                  </a:rPr>
                  <a:t> </a:t>
                </a:r>
              </a:p>
            </p:txBody>
          </p:sp>
        </mc:Fallback>
      </mc:AlternateContent>
      <p:sp>
        <p:nvSpPr>
          <p:cNvPr id="4" name="TextBox 3"/>
          <p:cNvSpPr txBox="1"/>
          <p:nvPr/>
        </p:nvSpPr>
        <p:spPr>
          <a:xfrm>
            <a:off x="0" y="0"/>
            <a:ext cx="12192000" cy="461665"/>
          </a:xfrm>
          <a:prstGeom prst="rect">
            <a:avLst/>
          </a:prstGeom>
          <a:solidFill>
            <a:srgbClr val="00A689"/>
          </a:solidFill>
        </p:spPr>
        <p:txBody>
          <a:bodyPr wrap="square" rtlCol="0">
            <a:spAutoFit/>
          </a:bodyPr>
          <a:lstStyle/>
          <a:p>
            <a:r>
              <a:rPr lang="en-CA" sz="2400" b="1" dirty="0">
                <a:solidFill>
                  <a:schemeClr val="bg1"/>
                </a:solidFill>
              </a:rPr>
              <a:t>Experiments to Run</a:t>
            </a:r>
          </a:p>
        </p:txBody>
      </p:sp>
      <p:sp>
        <p:nvSpPr>
          <p:cNvPr id="82" name="Oval 81"/>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83" name="Oval 82"/>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84" name="Oval 83"/>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85" name="Straight Connector 84"/>
          <p:cNvCxnSpPr>
            <a:stCxn id="86" idx="5"/>
            <a:endCxn id="85"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6" idx="3"/>
            <a:endCxn id="84"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88" name="Straight Connector 87"/>
          <p:cNvCxnSpPr>
            <a:stCxn id="107" idx="6"/>
            <a:endCxn id="86"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7" idx="4"/>
            <a:endCxn id="84"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91" name="Straight Connector 90"/>
          <p:cNvCxnSpPr>
            <a:endCxn id="85"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07" idx="7"/>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8972550" y="1725613"/>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8</a:t>
            </a:r>
          </a:p>
        </p:txBody>
      </p:sp>
      <p:cxnSp>
        <p:nvCxnSpPr>
          <p:cNvPr id="94" name="Straight Connector 93"/>
          <p:cNvCxnSpPr>
            <a:endCxn id="107" idx="0"/>
          </p:cNvCxnSpPr>
          <p:nvPr/>
        </p:nvCxnSpPr>
        <p:spPr>
          <a:xfrm flipH="1">
            <a:off x="8553450" y="2083337"/>
            <a:ext cx="480476" cy="109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86" idx="0"/>
          </p:cNvCxnSpPr>
          <p:nvPr/>
        </p:nvCxnSpPr>
        <p:spPr>
          <a:xfrm>
            <a:off x="9182100" y="2144713"/>
            <a:ext cx="457200" cy="172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7319963" y="276383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7</a:t>
            </a:r>
          </a:p>
        </p:txBody>
      </p:sp>
      <p:sp>
        <p:nvSpPr>
          <p:cNvPr id="97" name="Oval 96"/>
          <p:cNvSpPr/>
          <p:nvPr/>
        </p:nvSpPr>
        <p:spPr>
          <a:xfrm>
            <a:off x="7319963" y="3903920"/>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98" name="Straight Connector 97"/>
          <p:cNvCxnSpPr>
            <a:stCxn id="103" idx="5"/>
            <a:endCxn id="84" idx="2"/>
          </p:cNvCxnSpPr>
          <p:nvPr/>
        </p:nvCxnSpPr>
        <p:spPr>
          <a:xfrm>
            <a:off x="7677687" y="4261644"/>
            <a:ext cx="1085313" cy="862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02" idx="7"/>
          </p:cNvCxnSpPr>
          <p:nvPr/>
        </p:nvCxnSpPr>
        <p:spPr>
          <a:xfrm flipH="1">
            <a:off x="7677687" y="1935163"/>
            <a:ext cx="1294863" cy="890051"/>
          </a:xfrm>
          <a:prstGeom prst="line">
            <a:avLst/>
          </a:prstGeom>
          <a:ln w="5715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7" idx="2"/>
          </p:cNvCxnSpPr>
          <p:nvPr/>
        </p:nvCxnSpPr>
        <p:spPr>
          <a:xfrm>
            <a:off x="7739063" y="2973388"/>
            <a:ext cx="604837"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03" idx="0"/>
            <a:endCxn id="102" idx="4"/>
          </p:cNvCxnSpPr>
          <p:nvPr/>
        </p:nvCxnSpPr>
        <p:spPr>
          <a:xfrm flipV="1">
            <a:off x="7529513" y="3182938"/>
            <a:ext cx="0" cy="720982"/>
          </a:xfrm>
          <a:prstGeom prst="straightConnector1">
            <a:avLst/>
          </a:prstGeom>
          <a:ln w="571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endCxn id="103" idx="6"/>
          </p:cNvCxnSpPr>
          <p:nvPr/>
        </p:nvCxnSpPr>
        <p:spPr>
          <a:xfrm rot="16200000" flipH="1" flipV="1">
            <a:off x="7223254" y="2302797"/>
            <a:ext cx="2326481" cy="1294863"/>
          </a:xfrm>
          <a:prstGeom prst="curvedConnector4">
            <a:avLst>
              <a:gd name="adj1" fmla="val -9826"/>
              <a:gd name="adj2" fmla="val 5237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endCxn id="102" idx="0"/>
          </p:cNvCxnSpPr>
          <p:nvPr/>
        </p:nvCxnSpPr>
        <p:spPr>
          <a:xfrm rot="16200000" flipH="1" flipV="1">
            <a:off x="7793295" y="1523206"/>
            <a:ext cx="976849" cy="1504413"/>
          </a:xfrm>
          <a:prstGeom prst="curvedConnector3">
            <a:avLst>
              <a:gd name="adj1" fmla="val -29685"/>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Curved Connector 103"/>
          <p:cNvCxnSpPr>
            <a:stCxn id="102" idx="2"/>
            <a:endCxn id="103" idx="2"/>
          </p:cNvCxnSpPr>
          <p:nvPr/>
        </p:nvCxnSpPr>
        <p:spPr>
          <a:xfrm rot="10800000" flipV="1">
            <a:off x="7319963" y="2973388"/>
            <a:ext cx="12700" cy="1140082"/>
          </a:xfrm>
          <a:prstGeom prst="curvedConnector3">
            <a:avLst>
              <a:gd name="adj1" fmla="val 1800000"/>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5" name="Picture 4" descr="http://www.saudiaquaculturesociety.org/uploads/files/Shri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https://upload.wikimedia.org/wikipedia/commons/d/da/Scorpis_violacea_(Blue_maomao).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cxnSp>
        <p:nvCxnSpPr>
          <p:cNvPr id="110" name="Straight Connector 109"/>
          <p:cNvCxnSpPr/>
          <p:nvPr/>
        </p:nvCxnSpPr>
        <p:spPr>
          <a:xfrm flipH="1">
            <a:off x="7661824" y="1944440"/>
            <a:ext cx="1294863" cy="890051"/>
          </a:xfrm>
          <a:prstGeom prst="line">
            <a:avLst/>
          </a:prstGeom>
          <a:ln w="10160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7513650" y="3192215"/>
            <a:ext cx="0" cy="720982"/>
          </a:xfrm>
          <a:prstGeom prst="straightConnector1">
            <a:avLst/>
          </a:prstGeom>
          <a:ln w="1016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C87D2F4-3413-204E-8B3C-19DB5884DCEB}"/>
              </a:ext>
            </a:extLst>
          </p:cNvPr>
          <p:cNvSpPr>
            <a:spLocks noGrp="1"/>
          </p:cNvSpPr>
          <p:nvPr>
            <p:ph type="sldNum" sz="quarter" idx="12"/>
          </p:nvPr>
        </p:nvSpPr>
        <p:spPr/>
        <p:txBody>
          <a:bodyPr/>
          <a:lstStyle/>
          <a:p>
            <a:fld id="{C5DA7052-C423-4619-94C5-7675C9C0BF33}" type="slidenum">
              <a:rPr lang="en-CA" smtClean="0"/>
              <a:pPr/>
              <a:t>61</a:t>
            </a:fld>
            <a:endParaRPr lang="en-CA" dirty="0"/>
          </a:p>
        </p:txBody>
      </p:sp>
    </p:spTree>
    <p:extLst>
      <p:ext uri="{BB962C8B-B14F-4D97-AF65-F5344CB8AC3E}">
        <p14:creationId xmlns:p14="http://schemas.microsoft.com/office/powerpoint/2010/main" val="207879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620189-5236-0B44-BD55-2EC4400AF69A}"/>
              </a:ext>
            </a:extLst>
          </p:cNvPr>
          <p:cNvPicPr>
            <a:picLocks noChangeAspect="1"/>
          </p:cNvPicPr>
          <p:nvPr/>
        </p:nvPicPr>
        <p:blipFill>
          <a:blip r:embed="rId3"/>
          <a:stretch>
            <a:fillRect/>
          </a:stretch>
        </p:blipFill>
        <p:spPr>
          <a:xfrm>
            <a:off x="6185649" y="1048258"/>
            <a:ext cx="6228297" cy="4671223"/>
          </a:xfrm>
          <a:prstGeom prst="rect">
            <a:avLst/>
          </a:prstGeom>
        </p:spPr>
      </p:pic>
      <p:sp>
        <p:nvSpPr>
          <p:cNvPr id="2" name="Title 1"/>
          <p:cNvSpPr>
            <a:spLocks noGrp="1"/>
          </p:cNvSpPr>
          <p:nvPr>
            <p:ph type="title"/>
          </p:nvPr>
        </p:nvSpPr>
        <p:spPr/>
        <p:txBody>
          <a:bodyPr/>
          <a:lstStyle/>
          <a:p>
            <a:r>
              <a:rPr lang="en-CA" dirty="0"/>
              <a:t>Metabolic Rates</a:t>
            </a:r>
          </a:p>
        </p:txBody>
      </p:sp>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0F54E2A-4681-CD40-B9A4-3F645180003B}"/>
                  </a:ext>
                </a:extLst>
              </p:cNvPr>
              <p:cNvGraphicFramePr>
                <a:graphicFrameLocks noGrp="1"/>
              </p:cNvGraphicFramePr>
              <p:nvPr>
                <p:extLst/>
              </p:nvPr>
            </p:nvGraphicFramePr>
            <p:xfrm>
              <a:off x="838201" y="1690691"/>
              <a:ext cx="5132300" cy="2198688"/>
            </p:xfrm>
            <a:graphic>
              <a:graphicData uri="http://schemas.openxmlformats.org/drawingml/2006/table">
                <a:tbl>
                  <a:tblPr firstRow="1" bandRow="1">
                    <a:tableStyleId>{93296810-A885-4BE3-A3E7-6D5BEEA58F35}</a:tableStyleId>
                  </a:tblPr>
                  <a:tblGrid>
                    <a:gridCol w="1938402">
                      <a:extLst>
                        <a:ext uri="{9D8B030D-6E8A-4147-A177-3AD203B41FA5}">
                          <a16:colId xmlns:a16="http://schemas.microsoft.com/office/drawing/2014/main" val="1227474750"/>
                        </a:ext>
                      </a:extLst>
                    </a:gridCol>
                    <a:gridCol w="3193898">
                      <a:extLst>
                        <a:ext uri="{9D8B030D-6E8A-4147-A177-3AD203B41FA5}">
                          <a16:colId xmlns:a16="http://schemas.microsoft.com/office/drawing/2014/main" val="611955321"/>
                        </a:ext>
                      </a:extLst>
                    </a:gridCol>
                  </a:tblGrid>
                  <a:tr h="655675">
                    <a:tc>
                      <a:txBody>
                        <a:bodyPr/>
                        <a:lstStyle/>
                        <a:p>
                          <a:r>
                            <a:rPr lang="en-CA" sz="2400" dirty="0"/>
                            <a:t>Organism</a:t>
                          </a:r>
                          <a:endParaRPr lang="en-US" sz="2400" dirty="0"/>
                        </a:p>
                      </a:txBody>
                      <a:tcPr/>
                    </a:tc>
                    <a:tc>
                      <a:txBody>
                        <a:bodyPr/>
                        <a:lstStyle/>
                        <a:p>
                          <a:r>
                            <a:rPr lang="en-CA" sz="2400" dirty="0"/>
                            <a:t>Metabolic rate per </a:t>
                          </a:r>
                        </a:p>
                        <a:p>
                          <a:r>
                            <a:rPr lang="en-CA" sz="2400" dirty="0"/>
                            <a:t>unit body weight (M)</a:t>
                          </a:r>
                          <a:endParaRPr lang="en-US" sz="2400" dirty="0"/>
                        </a:p>
                      </a:txBody>
                      <a:tcPr/>
                    </a:tc>
                    <a:extLst>
                      <a:ext uri="{0D108BD9-81ED-4DB2-BD59-A6C34878D82A}">
                        <a16:rowId xmlns:a16="http://schemas.microsoft.com/office/drawing/2014/main" val="923845091"/>
                      </a:ext>
                    </a:extLst>
                  </a:tr>
                  <a:tr h="364264">
                    <a:tc>
                      <a:txBody>
                        <a:bodyPr/>
                        <a:lstStyle/>
                        <a:p>
                          <a:r>
                            <a:rPr lang="en-CA" sz="2400" dirty="0"/>
                            <a:t>Autotrophs</a:t>
                          </a:r>
                          <a:endParaRPr lang="en-US" sz="2400" dirty="0"/>
                        </a:p>
                      </a:txBody>
                      <a:tcPr/>
                    </a:tc>
                    <a:tc>
                      <a:txBody>
                        <a:bodyPr/>
                        <a:lstStyle/>
                        <a:p>
                          <a:pPr algn="ctr"/>
                          <a:r>
                            <a:rPr lang="en-CA" sz="2400" dirty="0"/>
                            <a:t>0</a:t>
                          </a:r>
                          <a:endParaRPr lang="en-US" sz="2400" dirty="0"/>
                        </a:p>
                      </a:txBody>
                      <a:tcPr/>
                    </a:tc>
                    <a:extLst>
                      <a:ext uri="{0D108BD9-81ED-4DB2-BD59-A6C34878D82A}">
                        <a16:rowId xmlns:a16="http://schemas.microsoft.com/office/drawing/2014/main" val="2402667690"/>
                      </a:ext>
                    </a:extLst>
                  </a:tr>
                  <a:tr h="367553">
                    <a:tc>
                      <a:txBody>
                        <a:bodyPr/>
                        <a:lstStyle/>
                        <a:p>
                          <a:r>
                            <a:rPr lang="en-CA" sz="2400" dirty="0"/>
                            <a:t>Invertebrates</a:t>
                          </a:r>
                          <a:endParaRPr lang="en-US" sz="2400" dirty="0"/>
                        </a:p>
                      </a:txBody>
                      <a:tcPr/>
                    </a:tc>
                    <a:tc>
                      <a:txBody>
                        <a:bodyPr/>
                        <a:lstStyle/>
                        <a:p>
                          <a:pPr algn="r"/>
                          <a14:m>
                            <m:oMathPara xmlns:m="http://schemas.openxmlformats.org/officeDocument/2006/math">
                              <m:oMathParaPr>
                                <m:jc m:val="center"/>
                              </m:oMathParaPr>
                              <m:oMath xmlns:m="http://schemas.openxmlformats.org/officeDocument/2006/math">
                                <m:r>
                                  <a:rPr lang="en-US" sz="2400" smtClean="0">
                                    <a:latin typeface="Cambria Math" panose="02040503050406030204" pitchFamily="18" charset="0"/>
                                  </a:rPr>
                                  <m:t>0.314</m:t>
                                </m:r>
                                <m:sSup>
                                  <m:sSupPr>
                                    <m:ctrlPr>
                                      <a:rPr lang="en-CA" sz="2400" i="1">
                                        <a:latin typeface="Cambria Math" panose="02040503050406030204" pitchFamily="18" charset="0"/>
                                      </a:rPr>
                                    </m:ctrlPr>
                                  </m:sSupPr>
                                  <m:e>
                                    <m:r>
                                      <a:rPr lang="en-US" sz="2400">
                                        <a:latin typeface="Cambria Math" panose="02040503050406030204" pitchFamily="18" charset="0"/>
                                      </a:rPr>
                                      <m:t>𝑀</m:t>
                                    </m:r>
                                  </m:e>
                                  <m:sup>
                                    <m:r>
                                      <a:rPr lang="en-US" sz="2400">
                                        <a:latin typeface="Cambria Math" panose="02040503050406030204" pitchFamily="18" charset="0"/>
                                      </a:rPr>
                                      <m:t>−0.15</m:t>
                                    </m:r>
                                  </m:sup>
                                </m:sSup>
                              </m:oMath>
                            </m:oMathPara>
                          </a14:m>
                          <a:endParaRPr lang="en-US" sz="2400" dirty="0"/>
                        </a:p>
                      </a:txBody>
                      <a:tcPr/>
                    </a:tc>
                    <a:extLst>
                      <a:ext uri="{0D108BD9-81ED-4DB2-BD59-A6C34878D82A}">
                        <a16:rowId xmlns:a16="http://schemas.microsoft.com/office/drawing/2014/main" val="3873437747"/>
                      </a:ext>
                    </a:extLst>
                  </a:tr>
                  <a:tr h="364264">
                    <a:tc>
                      <a:txBody>
                        <a:bodyPr/>
                        <a:lstStyle/>
                        <a:p>
                          <a:r>
                            <a:rPr lang="en-CA" sz="2400" dirty="0"/>
                            <a:t>Fish</a:t>
                          </a:r>
                          <a:endParaRPr lang="en-US" sz="2400" dirty="0"/>
                        </a:p>
                      </a:txBody>
                      <a:tcPr/>
                    </a:tc>
                    <a:tc>
                      <a:txBody>
                        <a:bodyPr/>
                        <a:lstStyle/>
                        <a:p>
                          <a:pPr algn="r"/>
                          <a14:m>
                            <m:oMathPara xmlns:m="http://schemas.openxmlformats.org/officeDocument/2006/math">
                              <m:oMathParaPr>
                                <m:jc m:val="center"/>
                              </m:oMathParaPr>
                              <m:oMath xmlns:m="http://schemas.openxmlformats.org/officeDocument/2006/math">
                                <m:r>
                                  <a:rPr lang="en-US" sz="2400" smtClean="0">
                                    <a:latin typeface="Cambria Math" panose="02040503050406030204" pitchFamily="18" charset="0"/>
                                  </a:rPr>
                                  <m:t>0.88</m:t>
                                </m:r>
                                <m:sSup>
                                  <m:sSupPr>
                                    <m:ctrlPr>
                                      <a:rPr lang="en-CA" sz="2400" i="1">
                                        <a:latin typeface="Cambria Math" panose="02040503050406030204" pitchFamily="18" charset="0"/>
                                      </a:rPr>
                                    </m:ctrlPr>
                                  </m:sSupPr>
                                  <m:e>
                                    <m:r>
                                      <a:rPr lang="en-US" sz="2400">
                                        <a:latin typeface="Cambria Math" panose="02040503050406030204" pitchFamily="18" charset="0"/>
                                      </a:rPr>
                                      <m:t>𝑀</m:t>
                                    </m:r>
                                  </m:e>
                                  <m:sup>
                                    <m:r>
                                      <a:rPr lang="en-US" sz="2400">
                                        <a:latin typeface="Cambria Math" panose="02040503050406030204" pitchFamily="18" charset="0"/>
                                      </a:rPr>
                                      <m:t>−0.11</m:t>
                                    </m:r>
                                  </m:sup>
                                </m:sSup>
                              </m:oMath>
                            </m:oMathPara>
                          </a14:m>
                          <a:endParaRPr lang="en-US" sz="2400" dirty="0"/>
                        </a:p>
                      </a:txBody>
                      <a:tcPr/>
                    </a:tc>
                    <a:extLst>
                      <a:ext uri="{0D108BD9-81ED-4DB2-BD59-A6C34878D82A}">
                        <a16:rowId xmlns:a16="http://schemas.microsoft.com/office/drawing/2014/main" val="3978131072"/>
                      </a:ext>
                    </a:extLst>
                  </a:tr>
                </a:tbl>
              </a:graphicData>
            </a:graphic>
          </p:graphicFrame>
        </mc:Choice>
        <mc:Fallback xmlns="">
          <p:graphicFrame>
            <p:nvGraphicFramePr>
              <p:cNvPr id="4" name="Table 3">
                <a:extLst>
                  <a:ext uri="{FF2B5EF4-FFF2-40B4-BE49-F238E27FC236}">
                    <a16:creationId xmlns:a16="http://schemas.microsoft.com/office/drawing/2014/main" id="{D0F54E2A-4681-CD40-B9A4-3F645180003B}"/>
                  </a:ext>
                </a:extLst>
              </p:cNvPr>
              <p:cNvGraphicFramePr>
                <a:graphicFrameLocks noGrp="1"/>
              </p:cNvGraphicFramePr>
              <p:nvPr>
                <p:extLst>
                  <p:ext uri="{D42A27DB-BD31-4B8C-83A1-F6EECF244321}">
                    <p14:modId xmlns:p14="http://schemas.microsoft.com/office/powerpoint/2010/main" val="1250887378"/>
                  </p:ext>
                </p:extLst>
              </p:nvPr>
            </p:nvGraphicFramePr>
            <p:xfrm>
              <a:off x="838201" y="1690691"/>
              <a:ext cx="5132300" cy="2198688"/>
            </p:xfrm>
            <a:graphic>
              <a:graphicData uri="http://schemas.openxmlformats.org/drawingml/2006/table">
                <a:tbl>
                  <a:tblPr firstRow="1" bandRow="1">
                    <a:tableStyleId>{93296810-A885-4BE3-A3E7-6D5BEEA58F35}</a:tableStyleId>
                  </a:tblPr>
                  <a:tblGrid>
                    <a:gridCol w="1938402">
                      <a:extLst>
                        <a:ext uri="{9D8B030D-6E8A-4147-A177-3AD203B41FA5}">
                          <a16:colId xmlns:a16="http://schemas.microsoft.com/office/drawing/2014/main" val="1227474750"/>
                        </a:ext>
                      </a:extLst>
                    </a:gridCol>
                    <a:gridCol w="3193898">
                      <a:extLst>
                        <a:ext uri="{9D8B030D-6E8A-4147-A177-3AD203B41FA5}">
                          <a16:colId xmlns:a16="http://schemas.microsoft.com/office/drawing/2014/main" val="611955321"/>
                        </a:ext>
                      </a:extLst>
                    </a:gridCol>
                  </a:tblGrid>
                  <a:tr h="822960">
                    <a:tc>
                      <a:txBody>
                        <a:bodyPr/>
                        <a:lstStyle/>
                        <a:p>
                          <a:r>
                            <a:rPr lang="en-CA" sz="2400" dirty="0"/>
                            <a:t>Organism</a:t>
                          </a:r>
                          <a:endParaRPr lang="en-US" sz="2400" dirty="0"/>
                        </a:p>
                      </a:txBody>
                      <a:tcPr/>
                    </a:tc>
                    <a:tc>
                      <a:txBody>
                        <a:bodyPr/>
                        <a:lstStyle/>
                        <a:p>
                          <a:r>
                            <a:rPr lang="en-CA" sz="2400" dirty="0"/>
                            <a:t>Metabolic rate per </a:t>
                          </a:r>
                        </a:p>
                        <a:p>
                          <a:r>
                            <a:rPr lang="en-CA" sz="2400" dirty="0"/>
                            <a:t>unit body weight (M)</a:t>
                          </a:r>
                          <a:endParaRPr lang="en-US" sz="2400" dirty="0"/>
                        </a:p>
                      </a:txBody>
                      <a:tcPr/>
                    </a:tc>
                    <a:extLst>
                      <a:ext uri="{0D108BD9-81ED-4DB2-BD59-A6C34878D82A}">
                        <a16:rowId xmlns:a16="http://schemas.microsoft.com/office/drawing/2014/main" val="923845091"/>
                      </a:ext>
                    </a:extLst>
                  </a:tr>
                  <a:tr h="457200">
                    <a:tc>
                      <a:txBody>
                        <a:bodyPr/>
                        <a:lstStyle/>
                        <a:p>
                          <a:r>
                            <a:rPr lang="en-CA" sz="2400" dirty="0"/>
                            <a:t>Autotrophs</a:t>
                          </a:r>
                          <a:endParaRPr lang="en-US" sz="2400" dirty="0"/>
                        </a:p>
                      </a:txBody>
                      <a:tcPr/>
                    </a:tc>
                    <a:tc>
                      <a:txBody>
                        <a:bodyPr/>
                        <a:lstStyle/>
                        <a:p>
                          <a:pPr algn="ctr"/>
                          <a:r>
                            <a:rPr lang="en-CA" sz="2400" dirty="0"/>
                            <a:t>0</a:t>
                          </a:r>
                          <a:endParaRPr lang="en-US" sz="2400" dirty="0"/>
                        </a:p>
                      </a:txBody>
                      <a:tcPr/>
                    </a:tc>
                    <a:extLst>
                      <a:ext uri="{0D108BD9-81ED-4DB2-BD59-A6C34878D82A}">
                        <a16:rowId xmlns:a16="http://schemas.microsoft.com/office/drawing/2014/main" val="2402667690"/>
                      </a:ext>
                    </a:extLst>
                  </a:tr>
                  <a:tr h="461328">
                    <a:tc>
                      <a:txBody>
                        <a:bodyPr/>
                        <a:lstStyle/>
                        <a:p>
                          <a:r>
                            <a:rPr lang="en-CA" sz="2400" dirty="0"/>
                            <a:t>Invertebrates</a:t>
                          </a:r>
                          <a:endParaRPr lang="en-US" sz="2400" dirty="0"/>
                        </a:p>
                      </a:txBody>
                      <a:tcPr/>
                    </a:tc>
                    <a:tc>
                      <a:txBody>
                        <a:bodyPr/>
                        <a:lstStyle/>
                        <a:p>
                          <a:endParaRPr lang="en-US"/>
                        </a:p>
                      </a:txBody>
                      <a:tcPr>
                        <a:blipFill>
                          <a:blip r:embed="rId4"/>
                          <a:stretch>
                            <a:fillRect l="-61111" t="-283784" r="-397" b="-121622"/>
                          </a:stretch>
                        </a:blipFill>
                      </a:tcPr>
                    </a:tc>
                    <a:extLst>
                      <a:ext uri="{0D108BD9-81ED-4DB2-BD59-A6C34878D82A}">
                        <a16:rowId xmlns:a16="http://schemas.microsoft.com/office/drawing/2014/main" val="3873437747"/>
                      </a:ext>
                    </a:extLst>
                  </a:tr>
                  <a:tr h="457200">
                    <a:tc>
                      <a:txBody>
                        <a:bodyPr/>
                        <a:lstStyle/>
                        <a:p>
                          <a:r>
                            <a:rPr lang="en-CA" sz="2400" dirty="0"/>
                            <a:t>Fish</a:t>
                          </a:r>
                          <a:endParaRPr lang="en-US" sz="2400" dirty="0"/>
                        </a:p>
                      </a:txBody>
                      <a:tcPr/>
                    </a:tc>
                    <a:tc>
                      <a:txBody>
                        <a:bodyPr/>
                        <a:lstStyle/>
                        <a:p>
                          <a:endParaRPr lang="en-US"/>
                        </a:p>
                      </a:txBody>
                      <a:tcPr>
                        <a:blipFill>
                          <a:blip r:embed="rId4"/>
                          <a:stretch>
                            <a:fillRect l="-61111" t="-394444" r="-397" b="-25000"/>
                          </a:stretch>
                        </a:blipFill>
                      </a:tcPr>
                    </a:tc>
                    <a:extLst>
                      <a:ext uri="{0D108BD9-81ED-4DB2-BD59-A6C34878D82A}">
                        <a16:rowId xmlns:a16="http://schemas.microsoft.com/office/drawing/2014/main" val="3978131072"/>
                      </a:ext>
                    </a:extLst>
                  </a:tr>
                </a:tbl>
              </a:graphicData>
            </a:graphic>
          </p:graphicFrame>
        </mc:Fallback>
      </mc:AlternateContent>
      <p:sp>
        <p:nvSpPr>
          <p:cNvPr id="3" name="Slide Number Placeholder 2">
            <a:extLst>
              <a:ext uri="{FF2B5EF4-FFF2-40B4-BE49-F238E27FC236}">
                <a16:creationId xmlns:a16="http://schemas.microsoft.com/office/drawing/2014/main" id="{0550AACB-A90A-2148-9824-7CBA67E1B0B0}"/>
              </a:ext>
            </a:extLst>
          </p:cNvPr>
          <p:cNvSpPr>
            <a:spLocks noGrp="1"/>
          </p:cNvSpPr>
          <p:nvPr>
            <p:ph type="sldNum" sz="quarter" idx="12"/>
          </p:nvPr>
        </p:nvSpPr>
        <p:spPr/>
        <p:txBody>
          <a:bodyPr/>
          <a:lstStyle/>
          <a:p>
            <a:fld id="{C5DA7052-C423-4619-94C5-7675C9C0BF33}" type="slidenum">
              <a:rPr lang="en-CA" smtClean="0"/>
              <a:pPr/>
              <a:t>62</a:t>
            </a:fld>
            <a:endParaRPr lang="en-CA" dirty="0"/>
          </a:p>
        </p:txBody>
      </p:sp>
      <p:sp>
        <p:nvSpPr>
          <p:cNvPr id="8" name="Content Placeholder 2">
            <a:extLst>
              <a:ext uri="{FF2B5EF4-FFF2-40B4-BE49-F238E27FC236}">
                <a16:creationId xmlns:a16="http://schemas.microsoft.com/office/drawing/2014/main" id="{AA0424A4-FD8E-B547-968B-9A47EBA65DF2}"/>
              </a:ext>
            </a:extLst>
          </p:cNvPr>
          <p:cNvSpPr>
            <a:spLocks noGrp="1"/>
          </p:cNvSpPr>
          <p:nvPr>
            <p:ph idx="1"/>
          </p:nvPr>
        </p:nvSpPr>
        <p:spPr>
          <a:xfrm>
            <a:off x="838199" y="4368772"/>
            <a:ext cx="4684059" cy="1908042"/>
          </a:xfrm>
        </p:spPr>
        <p:txBody>
          <a:bodyPr>
            <a:normAutofit/>
          </a:bodyPr>
          <a:lstStyle/>
          <a:p>
            <a:r>
              <a:rPr lang="en-CA" dirty="0"/>
              <a:t>Larger species have lower metabolic rates per unit mass: they are more efficient</a:t>
            </a:r>
            <a:endParaRPr lang="en-CA" sz="2000" dirty="0"/>
          </a:p>
        </p:txBody>
      </p:sp>
      <p:sp>
        <p:nvSpPr>
          <p:cNvPr id="10" name="TextBox 9">
            <a:extLst>
              <a:ext uri="{FF2B5EF4-FFF2-40B4-BE49-F238E27FC236}">
                <a16:creationId xmlns:a16="http://schemas.microsoft.com/office/drawing/2014/main" id="{8081E194-EB5E-EB45-976B-1609DD592500}"/>
              </a:ext>
            </a:extLst>
          </p:cNvPr>
          <p:cNvSpPr txBox="1"/>
          <p:nvPr/>
        </p:nvSpPr>
        <p:spPr>
          <a:xfrm>
            <a:off x="8834426" y="5534815"/>
            <a:ext cx="1772280" cy="369332"/>
          </a:xfrm>
          <a:prstGeom prst="rect">
            <a:avLst/>
          </a:prstGeom>
          <a:noFill/>
        </p:spPr>
        <p:txBody>
          <a:bodyPr wrap="none" rtlCol="0">
            <a:spAutoFit/>
          </a:bodyPr>
          <a:lstStyle/>
          <a:p>
            <a:r>
              <a:rPr lang="en-CA" dirty="0"/>
              <a:t>Body Weight (M)</a:t>
            </a:r>
            <a:endParaRPr lang="en-US" dirty="0"/>
          </a:p>
        </p:txBody>
      </p:sp>
      <p:sp>
        <p:nvSpPr>
          <p:cNvPr id="12" name="TextBox 11">
            <a:extLst>
              <a:ext uri="{FF2B5EF4-FFF2-40B4-BE49-F238E27FC236}">
                <a16:creationId xmlns:a16="http://schemas.microsoft.com/office/drawing/2014/main" id="{A45CF41F-4ECC-5648-87C7-A68A8FC33F19}"/>
              </a:ext>
            </a:extLst>
          </p:cNvPr>
          <p:cNvSpPr txBox="1"/>
          <p:nvPr/>
        </p:nvSpPr>
        <p:spPr>
          <a:xfrm rot="16200000">
            <a:off x="4518685" y="3089756"/>
            <a:ext cx="3703258" cy="369332"/>
          </a:xfrm>
          <a:prstGeom prst="rect">
            <a:avLst/>
          </a:prstGeom>
          <a:noFill/>
        </p:spPr>
        <p:txBody>
          <a:bodyPr wrap="none" rtlCol="0">
            <a:spAutoFit/>
          </a:bodyPr>
          <a:lstStyle/>
          <a:p>
            <a:r>
              <a:rPr lang="en-CA" dirty="0"/>
              <a:t>Metabolic Rate Per Unit  Body Weight</a:t>
            </a:r>
            <a:endParaRPr lang="en-US" dirty="0"/>
          </a:p>
        </p:txBody>
      </p:sp>
    </p:spTree>
    <p:extLst>
      <p:ext uri="{BB962C8B-B14F-4D97-AF65-F5344CB8AC3E}">
        <p14:creationId xmlns:p14="http://schemas.microsoft.com/office/powerpoint/2010/main" val="221040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normAutofit/>
          </a:bodyPr>
          <a:lstStyle/>
          <a:p>
            <a:r>
              <a:rPr lang="en-CA" dirty="0"/>
              <a:t>Model has realistic life history structure</a:t>
            </a:r>
          </a:p>
          <a:p>
            <a:r>
              <a:rPr lang="en-CA" dirty="0"/>
              <a:t>Most differences are from adding new nodes to  model, rather than from linking life stages</a:t>
            </a:r>
          </a:p>
          <a:p>
            <a:endParaRPr lang="en-CA" dirty="0"/>
          </a:p>
          <a:p>
            <a:r>
              <a:rPr lang="en-CA" dirty="0"/>
              <a:t>Larger Fish:</a:t>
            </a:r>
          </a:p>
          <a:p>
            <a:pPr lvl="1"/>
            <a:r>
              <a:rPr lang="en-CA" dirty="0"/>
              <a:t>Correlated with larger total ecosystem biomass</a:t>
            </a:r>
          </a:p>
          <a:p>
            <a:endParaRPr lang="en-CA" dirty="0"/>
          </a:p>
        </p:txBody>
      </p:sp>
      <p:sp>
        <p:nvSpPr>
          <p:cNvPr id="4" name="TextBox 3"/>
          <p:cNvSpPr txBox="1"/>
          <p:nvPr/>
        </p:nvSpPr>
        <p:spPr>
          <a:xfrm>
            <a:off x="0" y="0"/>
            <a:ext cx="12192000" cy="461665"/>
          </a:xfrm>
          <a:prstGeom prst="rect">
            <a:avLst/>
          </a:prstGeom>
          <a:solidFill>
            <a:srgbClr val="00A4A0"/>
          </a:solidFill>
        </p:spPr>
        <p:txBody>
          <a:bodyPr wrap="square" rtlCol="0">
            <a:spAutoFit/>
          </a:bodyPr>
          <a:lstStyle/>
          <a:p>
            <a:r>
              <a:rPr lang="en-CA" sz="2400" b="1" dirty="0">
                <a:solidFill>
                  <a:schemeClr val="bg1"/>
                </a:solidFill>
              </a:rPr>
              <a:t>Discussion</a:t>
            </a:r>
          </a:p>
        </p:txBody>
      </p:sp>
      <p:sp>
        <p:nvSpPr>
          <p:cNvPr id="5" name="Slide Number Placeholder 4">
            <a:extLst>
              <a:ext uri="{FF2B5EF4-FFF2-40B4-BE49-F238E27FC236}">
                <a16:creationId xmlns:a16="http://schemas.microsoft.com/office/drawing/2014/main" id="{2AEA4AB4-28EF-364A-B9A1-914684E8E2A3}"/>
              </a:ext>
            </a:extLst>
          </p:cNvPr>
          <p:cNvSpPr>
            <a:spLocks noGrp="1"/>
          </p:cNvSpPr>
          <p:nvPr>
            <p:ph type="sldNum" sz="quarter" idx="12"/>
          </p:nvPr>
        </p:nvSpPr>
        <p:spPr/>
        <p:txBody>
          <a:bodyPr/>
          <a:lstStyle/>
          <a:p>
            <a:fld id="{C5DA7052-C423-4619-94C5-7675C9C0BF33}" type="slidenum">
              <a:rPr lang="en-CA" smtClean="0"/>
              <a:pPr/>
              <a:t>63</a:t>
            </a:fld>
            <a:endParaRPr lang="en-CA" dirty="0"/>
          </a:p>
        </p:txBody>
      </p:sp>
    </p:spTree>
    <p:extLst>
      <p:ext uri="{BB962C8B-B14F-4D97-AF65-F5344CB8AC3E}">
        <p14:creationId xmlns:p14="http://schemas.microsoft.com/office/powerpoint/2010/main" val="3566972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1972193" cy="6820344"/>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9" name="TextBox 8"/>
          <p:cNvSpPr txBox="1"/>
          <p:nvPr/>
        </p:nvSpPr>
        <p:spPr>
          <a:xfrm>
            <a:off x="4700954" y="5251936"/>
            <a:ext cx="3059724" cy="461665"/>
          </a:xfrm>
          <a:prstGeom prst="rect">
            <a:avLst/>
          </a:prstGeom>
          <a:noFill/>
        </p:spPr>
        <p:txBody>
          <a:bodyPr wrap="square" rtlCol="0">
            <a:spAutoFit/>
          </a:bodyPr>
          <a:lstStyle/>
          <a:p>
            <a:pPr algn="ctr"/>
            <a:r>
              <a:rPr lang="en-US" sz="2400" dirty="0"/>
              <a:t>Fishing</a:t>
            </a:r>
          </a:p>
        </p:txBody>
      </p:sp>
      <p:sp>
        <p:nvSpPr>
          <p:cNvPr id="10" name="TextBox 9"/>
          <p:cNvSpPr txBox="1"/>
          <p:nvPr/>
        </p:nvSpPr>
        <p:spPr>
          <a:xfrm>
            <a:off x="7760676" y="5278180"/>
            <a:ext cx="3059725" cy="461665"/>
          </a:xfrm>
          <a:prstGeom prst="rect">
            <a:avLst/>
          </a:prstGeom>
          <a:noFill/>
        </p:spPr>
        <p:txBody>
          <a:bodyPr wrap="square" rtlCol="0">
            <a:spAutoFit/>
          </a:bodyPr>
          <a:lstStyle/>
          <a:p>
            <a:pPr algn="ctr"/>
            <a:r>
              <a:rPr lang="en-US" sz="2400"/>
              <a:t>Recovery</a:t>
            </a:r>
            <a:endParaRPr lang="en-US" sz="2400" dirty="0"/>
          </a:p>
        </p:txBody>
      </p:sp>
      <p:sp>
        <p:nvSpPr>
          <p:cNvPr id="11" name="TextBox 10"/>
          <p:cNvSpPr txBox="1"/>
          <p:nvPr/>
        </p:nvSpPr>
        <p:spPr>
          <a:xfrm>
            <a:off x="1547446" y="5278180"/>
            <a:ext cx="3162298" cy="461665"/>
          </a:xfrm>
          <a:prstGeom prst="rect">
            <a:avLst/>
          </a:prstGeom>
          <a:noFill/>
        </p:spPr>
        <p:txBody>
          <a:bodyPr wrap="square" rtlCol="0">
            <a:spAutoFit/>
          </a:bodyPr>
          <a:lstStyle/>
          <a:p>
            <a:pPr algn="ctr"/>
            <a:r>
              <a:rPr lang="en-US" sz="2400" dirty="0"/>
              <a:t>Before Fishing</a:t>
            </a:r>
          </a:p>
        </p:txBody>
      </p:sp>
      <p:cxnSp>
        <p:nvCxnSpPr>
          <p:cNvPr id="14" name="Straight Connector 13"/>
          <p:cNvCxnSpPr/>
          <p:nvPr/>
        </p:nvCxnSpPr>
        <p:spPr>
          <a:xfrm flipV="1">
            <a:off x="7760677" y="461665"/>
            <a:ext cx="8791" cy="54233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00953" y="461665"/>
            <a:ext cx="8791" cy="54233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BCA0DF9-CC9A-AF49-8201-4F0E1FBF29E3}"/>
              </a:ext>
            </a:extLst>
          </p:cNvPr>
          <p:cNvSpPr>
            <a:spLocks noGrp="1"/>
          </p:cNvSpPr>
          <p:nvPr>
            <p:ph type="sldNum" sz="quarter" idx="12"/>
          </p:nvPr>
        </p:nvSpPr>
        <p:spPr/>
        <p:txBody>
          <a:bodyPr/>
          <a:lstStyle/>
          <a:p>
            <a:fld id="{C5DA7052-C423-4619-94C5-7675C9C0BF33}" type="slidenum">
              <a:rPr lang="en-CA" smtClean="0"/>
              <a:pPr/>
              <a:t>64</a:t>
            </a:fld>
            <a:endParaRPr lang="en-CA" dirty="0"/>
          </a:p>
        </p:txBody>
      </p:sp>
    </p:spTree>
    <p:extLst>
      <p:ext uri="{BB962C8B-B14F-4D97-AF65-F5344CB8AC3E}">
        <p14:creationId xmlns:p14="http://schemas.microsoft.com/office/powerpoint/2010/main" val="187031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7" name="Picture 6"/>
          <p:cNvPicPr>
            <a:picLocks noChangeAspect="1"/>
          </p:cNvPicPr>
          <p:nvPr/>
        </p:nvPicPr>
        <p:blipFill rotWithShape="1">
          <a:blip r:embed="rId3"/>
          <a:srcRect l="6648" t="7385" r="6575"/>
          <a:stretch/>
        </p:blipFill>
        <p:spPr>
          <a:xfrm>
            <a:off x="211015" y="571447"/>
            <a:ext cx="11629293" cy="6031209"/>
          </a:xfrm>
          <a:prstGeom prst="rect">
            <a:avLst/>
          </a:prstGeom>
        </p:spPr>
      </p:pic>
      <p:sp>
        <p:nvSpPr>
          <p:cNvPr id="9" name="TextBox 8"/>
          <p:cNvSpPr txBox="1"/>
          <p:nvPr/>
        </p:nvSpPr>
        <p:spPr>
          <a:xfrm>
            <a:off x="4700953" y="5251936"/>
            <a:ext cx="3302977" cy="461665"/>
          </a:xfrm>
          <a:prstGeom prst="rect">
            <a:avLst/>
          </a:prstGeom>
          <a:noFill/>
        </p:spPr>
        <p:txBody>
          <a:bodyPr wrap="square" rtlCol="0">
            <a:spAutoFit/>
          </a:bodyPr>
          <a:lstStyle/>
          <a:p>
            <a:pPr algn="ctr"/>
            <a:r>
              <a:rPr lang="en-US" sz="2400" dirty="0"/>
              <a:t>Fishing</a:t>
            </a:r>
          </a:p>
        </p:txBody>
      </p:sp>
      <p:sp>
        <p:nvSpPr>
          <p:cNvPr id="10" name="TextBox 9"/>
          <p:cNvSpPr txBox="1"/>
          <p:nvPr/>
        </p:nvSpPr>
        <p:spPr>
          <a:xfrm>
            <a:off x="8050823" y="5251936"/>
            <a:ext cx="3434860" cy="461665"/>
          </a:xfrm>
          <a:prstGeom prst="rect">
            <a:avLst/>
          </a:prstGeom>
          <a:noFill/>
        </p:spPr>
        <p:txBody>
          <a:bodyPr wrap="square" rtlCol="0">
            <a:spAutoFit/>
          </a:bodyPr>
          <a:lstStyle/>
          <a:p>
            <a:pPr algn="ctr"/>
            <a:r>
              <a:rPr lang="en-US" sz="2400"/>
              <a:t>Recovery</a:t>
            </a:r>
            <a:endParaRPr lang="en-US" sz="2400" dirty="0"/>
          </a:p>
        </p:txBody>
      </p:sp>
      <p:sp>
        <p:nvSpPr>
          <p:cNvPr id="11" name="TextBox 10"/>
          <p:cNvSpPr txBox="1"/>
          <p:nvPr/>
        </p:nvSpPr>
        <p:spPr>
          <a:xfrm>
            <a:off x="1078523" y="5251936"/>
            <a:ext cx="3446585" cy="461665"/>
          </a:xfrm>
          <a:prstGeom prst="rect">
            <a:avLst/>
          </a:prstGeom>
          <a:noFill/>
        </p:spPr>
        <p:txBody>
          <a:bodyPr wrap="square" rtlCol="0">
            <a:spAutoFit/>
          </a:bodyPr>
          <a:lstStyle/>
          <a:p>
            <a:pPr algn="ctr"/>
            <a:r>
              <a:rPr lang="en-US" sz="2400" dirty="0"/>
              <a:t>Before Fishing</a:t>
            </a:r>
          </a:p>
        </p:txBody>
      </p:sp>
      <p:cxnSp>
        <p:nvCxnSpPr>
          <p:cNvPr id="13" name="Straight Connector 12"/>
          <p:cNvCxnSpPr/>
          <p:nvPr/>
        </p:nvCxnSpPr>
        <p:spPr>
          <a:xfrm flipV="1">
            <a:off x="4525108" y="571447"/>
            <a:ext cx="0" cy="531353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006862" y="571447"/>
            <a:ext cx="0" cy="53135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D866117-7A88-CF4F-A26F-4443473231E0}"/>
              </a:ext>
            </a:extLst>
          </p:cNvPr>
          <p:cNvSpPr>
            <a:spLocks noGrp="1"/>
          </p:cNvSpPr>
          <p:nvPr>
            <p:ph type="sldNum" sz="quarter" idx="12"/>
          </p:nvPr>
        </p:nvSpPr>
        <p:spPr/>
        <p:txBody>
          <a:bodyPr/>
          <a:lstStyle/>
          <a:p>
            <a:fld id="{C5DA7052-C423-4619-94C5-7675C9C0BF33}" type="slidenum">
              <a:rPr lang="en-CA" smtClean="0"/>
              <a:pPr/>
              <a:t>65</a:t>
            </a:fld>
            <a:endParaRPr lang="en-CA" dirty="0"/>
          </a:p>
        </p:txBody>
      </p:sp>
    </p:spTree>
    <p:extLst>
      <p:ext uri="{BB962C8B-B14F-4D97-AF65-F5344CB8AC3E}">
        <p14:creationId xmlns:p14="http://schemas.microsoft.com/office/powerpoint/2010/main" val="1545281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Analysis</a:t>
            </a:r>
          </a:p>
        </p:txBody>
      </p:sp>
      <p:sp>
        <p:nvSpPr>
          <p:cNvPr id="3" name="Content Placeholder 2"/>
          <p:cNvSpPr>
            <a:spLocks noGrp="1"/>
          </p:cNvSpPr>
          <p:nvPr>
            <p:ph idx="1"/>
          </p:nvPr>
        </p:nvSpPr>
        <p:spPr>
          <a:xfrm>
            <a:off x="838200" y="1453662"/>
            <a:ext cx="10515600" cy="5111261"/>
          </a:xfrm>
        </p:spPr>
        <p:txBody>
          <a:bodyPr>
            <a:normAutofit/>
          </a:bodyPr>
          <a:lstStyle/>
          <a:p>
            <a:r>
              <a:rPr lang="en-CA" dirty="0"/>
              <a:t>Proportion of Fish Extinctions</a:t>
            </a:r>
          </a:p>
          <a:p>
            <a:r>
              <a:rPr lang="en-CA" dirty="0"/>
              <a:t>Time Series Analysis:</a:t>
            </a:r>
          </a:p>
          <a:p>
            <a:pPr lvl="1"/>
            <a:r>
              <a:rPr lang="en-CA" dirty="0"/>
              <a:t>How does biomass variance change?</a:t>
            </a:r>
          </a:p>
          <a:p>
            <a:r>
              <a:rPr lang="en-CA" dirty="0"/>
              <a:t>Phase Diagram Analysis (Lags)</a:t>
            </a:r>
          </a:p>
          <a:p>
            <a:pPr lvl="1"/>
            <a:r>
              <a:rPr lang="en-CA" dirty="0"/>
              <a:t>Does fishing contort the phase diagram?</a:t>
            </a:r>
          </a:p>
          <a:p>
            <a:pPr lvl="1"/>
            <a:r>
              <a:rPr lang="en-CA" dirty="0"/>
              <a:t>Does fishing shift it to a larger, less stable loop?</a:t>
            </a:r>
          </a:p>
          <a:p>
            <a:r>
              <a:rPr lang="en-CA" dirty="0"/>
              <a:t>Phase Diagrams (Species)</a:t>
            </a:r>
          </a:p>
          <a:p>
            <a:pPr lvl="1"/>
            <a:r>
              <a:rPr lang="en-CA" dirty="0"/>
              <a:t>Does decreasing the fish biomass change invertebrate biomass?</a:t>
            </a:r>
          </a:p>
          <a:p>
            <a:pPr lvl="1"/>
            <a:r>
              <a:rPr lang="en-CA" dirty="0"/>
              <a:t>What about between fish species?</a:t>
            </a:r>
          </a:p>
          <a:p>
            <a:pPr lvl="1"/>
            <a:r>
              <a:rPr lang="en-CA" dirty="0"/>
              <a:t>Manifolds - can also change variables to ”flatten out” manifold and look at surface. (so if ratios of biomasses changes, we can predict what happens)</a:t>
            </a:r>
          </a:p>
        </p:txBody>
      </p:sp>
      <p:sp>
        <p:nvSpPr>
          <p:cNvPr id="5" name="TextBox 4"/>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4" name="Slide Number Placeholder 3">
            <a:extLst>
              <a:ext uri="{FF2B5EF4-FFF2-40B4-BE49-F238E27FC236}">
                <a16:creationId xmlns:a16="http://schemas.microsoft.com/office/drawing/2014/main" id="{651A7AEE-87D8-2440-B013-E80D2666B434}"/>
              </a:ext>
            </a:extLst>
          </p:cNvPr>
          <p:cNvSpPr>
            <a:spLocks noGrp="1"/>
          </p:cNvSpPr>
          <p:nvPr>
            <p:ph type="sldNum" sz="quarter" idx="12"/>
          </p:nvPr>
        </p:nvSpPr>
        <p:spPr/>
        <p:txBody>
          <a:bodyPr/>
          <a:lstStyle/>
          <a:p>
            <a:fld id="{C5DA7052-C423-4619-94C5-7675C9C0BF33}" type="slidenum">
              <a:rPr lang="en-CA" smtClean="0"/>
              <a:pPr/>
              <a:t>66</a:t>
            </a:fld>
            <a:endParaRPr lang="en-CA" dirty="0"/>
          </a:p>
        </p:txBody>
      </p:sp>
    </p:spTree>
    <p:extLst>
      <p:ext uri="{BB962C8B-B14F-4D97-AF65-F5344CB8AC3E}">
        <p14:creationId xmlns:p14="http://schemas.microsoft.com/office/powerpoint/2010/main" val="1995417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24050" y="0"/>
            <a:ext cx="8343900" cy="6858000"/>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3" name="Slide Number Placeholder 2">
            <a:extLst>
              <a:ext uri="{FF2B5EF4-FFF2-40B4-BE49-F238E27FC236}">
                <a16:creationId xmlns:a16="http://schemas.microsoft.com/office/drawing/2014/main" id="{6920F578-7507-1C4C-83C9-8BD40BF32111}"/>
              </a:ext>
            </a:extLst>
          </p:cNvPr>
          <p:cNvSpPr>
            <a:spLocks noGrp="1"/>
          </p:cNvSpPr>
          <p:nvPr>
            <p:ph type="sldNum" sz="quarter" idx="12"/>
          </p:nvPr>
        </p:nvSpPr>
        <p:spPr/>
        <p:txBody>
          <a:bodyPr/>
          <a:lstStyle/>
          <a:p>
            <a:fld id="{C5DA7052-C423-4619-94C5-7675C9C0BF33}" type="slidenum">
              <a:rPr lang="en-CA" smtClean="0"/>
              <a:pPr/>
              <a:t>67</a:t>
            </a:fld>
            <a:endParaRPr lang="en-CA" dirty="0"/>
          </a:p>
        </p:txBody>
      </p:sp>
    </p:spTree>
    <p:extLst>
      <p:ext uri="{BB962C8B-B14F-4D97-AF65-F5344CB8AC3E}">
        <p14:creationId xmlns:p14="http://schemas.microsoft.com/office/powerpoint/2010/main" val="493504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8155" y="0"/>
            <a:ext cx="11235690" cy="6858000"/>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2" name="Slide Number Placeholder 1">
            <a:extLst>
              <a:ext uri="{FF2B5EF4-FFF2-40B4-BE49-F238E27FC236}">
                <a16:creationId xmlns:a16="http://schemas.microsoft.com/office/drawing/2014/main" id="{F9B14EB9-2E2A-0D4F-8E93-78FC16849FE9}"/>
              </a:ext>
            </a:extLst>
          </p:cNvPr>
          <p:cNvSpPr>
            <a:spLocks noGrp="1"/>
          </p:cNvSpPr>
          <p:nvPr>
            <p:ph type="sldNum" sz="quarter" idx="12"/>
          </p:nvPr>
        </p:nvSpPr>
        <p:spPr/>
        <p:txBody>
          <a:bodyPr/>
          <a:lstStyle/>
          <a:p>
            <a:fld id="{C5DA7052-C423-4619-94C5-7675C9C0BF33}" type="slidenum">
              <a:rPr lang="en-CA" smtClean="0"/>
              <a:pPr/>
              <a:t>68</a:t>
            </a:fld>
            <a:endParaRPr lang="en-CA" dirty="0"/>
          </a:p>
        </p:txBody>
      </p:sp>
    </p:spTree>
    <p:extLst>
      <p:ext uri="{BB962C8B-B14F-4D97-AF65-F5344CB8AC3E}">
        <p14:creationId xmlns:p14="http://schemas.microsoft.com/office/powerpoint/2010/main" val="186806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Food Webs</a:t>
            </a:r>
          </a:p>
        </p:txBody>
      </p:sp>
      <p:sp>
        <p:nvSpPr>
          <p:cNvPr id="3" name="Content Placeholder 2"/>
          <p:cNvSpPr>
            <a:spLocks noGrp="1"/>
          </p:cNvSpPr>
          <p:nvPr>
            <p:ph idx="1"/>
          </p:nvPr>
        </p:nvSpPr>
        <p:spPr>
          <a:xfrm>
            <a:off x="838201" y="1825625"/>
            <a:ext cx="5340904" cy="4351338"/>
          </a:xfrm>
        </p:spPr>
        <p:txBody>
          <a:bodyPr>
            <a:normAutofit/>
          </a:bodyPr>
          <a:lstStyle/>
          <a:p>
            <a:r>
              <a:rPr lang="en-CA" sz="4800" dirty="0"/>
              <a:t>How do you model an ecosystem?</a:t>
            </a:r>
          </a:p>
          <a:p>
            <a:r>
              <a:rPr lang="en-CA" sz="4800" dirty="0"/>
              <a:t>What are the most important components?</a:t>
            </a:r>
          </a:p>
          <a:p>
            <a:endParaRPr lang="en-CA" sz="4800" dirty="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TextBox 3"/>
          <p:cNvSpPr txBox="1"/>
          <p:nvPr/>
        </p:nvSpPr>
        <p:spPr>
          <a:xfrm>
            <a:off x="4076316" y="6501424"/>
            <a:ext cx="8115683" cy="338554"/>
          </a:xfrm>
          <a:prstGeom prst="rect">
            <a:avLst/>
          </a:prstGeom>
          <a:noFill/>
        </p:spPr>
        <p:txBody>
          <a:bodyPr wrap="none" rtlCol="0">
            <a:spAutoFit/>
          </a:bodyPr>
          <a:lstStyle/>
          <a:p>
            <a:r>
              <a:rPr lang="en-US" sz="1600" dirty="0"/>
              <a:t>http://</a:t>
            </a:r>
            <a:r>
              <a:rPr lang="en-US" sz="1600" dirty="0" err="1"/>
              <a:t>travel.nationalgeographic.com</a:t>
            </a:r>
            <a:r>
              <a:rPr lang="en-US" sz="1600" dirty="0"/>
              <a:t>/photographer-of-the-year-2016/wallpapers/winners-all/4</a:t>
            </a:r>
          </a:p>
        </p:txBody>
      </p:sp>
      <p:pic>
        <p:nvPicPr>
          <p:cNvPr id="6" name="Picture 2" descr="ttps://scontent-sjc2-1.cdninstagram.com/t51.2885-15/s640x640/sh0.08/e35/15056519_1789251674649261_688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06" y="461665"/>
            <a:ext cx="6012893" cy="601289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4053486D-3342-CA49-BECA-22CE1AD0511D}"/>
              </a:ext>
            </a:extLst>
          </p:cNvPr>
          <p:cNvSpPr>
            <a:spLocks noGrp="1"/>
          </p:cNvSpPr>
          <p:nvPr>
            <p:ph type="sldNum" sz="quarter" idx="12"/>
          </p:nvPr>
        </p:nvSpPr>
        <p:spPr/>
        <p:txBody>
          <a:bodyPr/>
          <a:lstStyle/>
          <a:p>
            <a:fld id="{C5DA7052-C423-4619-94C5-7675C9C0BF33}" type="slidenum">
              <a:rPr lang="en-CA" smtClean="0"/>
              <a:pPr/>
              <a:t>6</a:t>
            </a:fld>
            <a:endParaRPr lang="en-CA" dirty="0"/>
          </a:p>
        </p:txBody>
      </p:sp>
    </p:spTree>
    <p:extLst>
      <p:ext uri="{BB962C8B-B14F-4D97-AF65-F5344CB8AC3E}">
        <p14:creationId xmlns:p14="http://schemas.microsoft.com/office/powerpoint/2010/main" val="1320637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5" name="Picture 4"/>
          <p:cNvPicPr>
            <a:picLocks noChangeAspect="1"/>
          </p:cNvPicPr>
          <p:nvPr/>
        </p:nvPicPr>
        <p:blipFill>
          <a:blip r:embed="rId3"/>
          <a:stretch>
            <a:fillRect/>
          </a:stretch>
        </p:blipFill>
        <p:spPr>
          <a:xfrm>
            <a:off x="2508722" y="461665"/>
            <a:ext cx="7174556" cy="6396335"/>
          </a:xfrm>
          <a:prstGeom prst="rect">
            <a:avLst/>
          </a:prstGeom>
        </p:spPr>
      </p:pic>
      <p:sp>
        <p:nvSpPr>
          <p:cNvPr id="2" name="Slide Number Placeholder 1">
            <a:extLst>
              <a:ext uri="{FF2B5EF4-FFF2-40B4-BE49-F238E27FC236}">
                <a16:creationId xmlns:a16="http://schemas.microsoft.com/office/drawing/2014/main" id="{3B4B6C13-DDF4-D649-AE40-831AE26087FD}"/>
              </a:ext>
            </a:extLst>
          </p:cNvPr>
          <p:cNvSpPr>
            <a:spLocks noGrp="1"/>
          </p:cNvSpPr>
          <p:nvPr>
            <p:ph type="sldNum" sz="quarter" idx="12"/>
          </p:nvPr>
        </p:nvSpPr>
        <p:spPr/>
        <p:txBody>
          <a:bodyPr/>
          <a:lstStyle/>
          <a:p>
            <a:fld id="{C5DA7052-C423-4619-94C5-7675C9C0BF33}" type="slidenum">
              <a:rPr lang="en-CA" smtClean="0"/>
              <a:pPr/>
              <a:t>69</a:t>
            </a:fld>
            <a:endParaRPr lang="en-CA" dirty="0"/>
          </a:p>
        </p:txBody>
      </p:sp>
    </p:spTree>
    <p:extLst>
      <p:ext uri="{BB962C8B-B14F-4D97-AF65-F5344CB8AC3E}">
        <p14:creationId xmlns:p14="http://schemas.microsoft.com/office/powerpoint/2010/main" val="2032654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6" name="Title 1"/>
          <p:cNvSpPr>
            <a:spLocks noGrp="1"/>
          </p:cNvSpPr>
          <p:nvPr>
            <p:ph type="title"/>
          </p:nvPr>
        </p:nvSpPr>
        <p:spPr>
          <a:xfrm>
            <a:off x="838200" y="365125"/>
            <a:ext cx="10515600" cy="1325563"/>
          </a:xfrm>
        </p:spPr>
        <p:txBody>
          <a:bodyPr/>
          <a:lstStyle/>
          <a:p>
            <a:r>
              <a:rPr lang="en-CA" dirty="0"/>
              <a:t>Causality can still be misinterpreted</a:t>
            </a:r>
          </a:p>
        </p:txBody>
      </p:sp>
      <p:sp>
        <p:nvSpPr>
          <p:cNvPr id="7" name="Content Placeholder 2"/>
          <p:cNvSpPr>
            <a:spLocks noGrp="1"/>
          </p:cNvSpPr>
          <p:nvPr>
            <p:ph idx="1"/>
          </p:nvPr>
        </p:nvSpPr>
        <p:spPr>
          <a:xfrm>
            <a:off x="838200" y="1453662"/>
            <a:ext cx="4578906" cy="5111261"/>
          </a:xfrm>
        </p:spPr>
        <p:txBody>
          <a:bodyPr>
            <a:normAutofit/>
          </a:bodyPr>
          <a:lstStyle/>
          <a:p>
            <a:r>
              <a:rPr lang="en-CA" dirty="0"/>
              <a:t>Increasing Algae kills fish?</a:t>
            </a:r>
          </a:p>
          <a:p>
            <a:r>
              <a:rPr lang="en-CA" dirty="0"/>
              <a:t>NO</a:t>
            </a:r>
          </a:p>
        </p:txBody>
      </p:sp>
      <p:pic>
        <p:nvPicPr>
          <p:cNvPr id="3" name="Picture 2"/>
          <p:cNvPicPr>
            <a:picLocks noChangeAspect="1"/>
          </p:cNvPicPr>
          <p:nvPr/>
        </p:nvPicPr>
        <p:blipFill>
          <a:blip r:embed="rId3"/>
          <a:stretch>
            <a:fillRect/>
          </a:stretch>
        </p:blipFill>
        <p:spPr>
          <a:xfrm>
            <a:off x="5544664" y="1453662"/>
            <a:ext cx="6647336" cy="5404338"/>
          </a:xfrm>
          <a:prstGeom prst="rect">
            <a:avLst/>
          </a:prstGeom>
        </p:spPr>
      </p:pic>
      <p:pic>
        <p:nvPicPr>
          <p:cNvPr id="8" name="Picture 7"/>
          <p:cNvPicPr>
            <a:picLocks noChangeAspect="1"/>
          </p:cNvPicPr>
          <p:nvPr/>
        </p:nvPicPr>
        <p:blipFill>
          <a:blip r:embed="rId4"/>
          <a:stretch>
            <a:fillRect/>
          </a:stretch>
        </p:blipFill>
        <p:spPr>
          <a:xfrm>
            <a:off x="0" y="2694996"/>
            <a:ext cx="5544664" cy="3158696"/>
          </a:xfrm>
          <a:prstGeom prst="rect">
            <a:avLst/>
          </a:prstGeom>
        </p:spPr>
      </p:pic>
      <p:sp>
        <p:nvSpPr>
          <p:cNvPr id="2" name="Slide Number Placeholder 1">
            <a:extLst>
              <a:ext uri="{FF2B5EF4-FFF2-40B4-BE49-F238E27FC236}">
                <a16:creationId xmlns:a16="http://schemas.microsoft.com/office/drawing/2014/main" id="{439DDD14-90BB-764F-9DD0-58476FF23614}"/>
              </a:ext>
            </a:extLst>
          </p:cNvPr>
          <p:cNvSpPr>
            <a:spLocks noGrp="1"/>
          </p:cNvSpPr>
          <p:nvPr>
            <p:ph type="sldNum" sz="quarter" idx="12"/>
          </p:nvPr>
        </p:nvSpPr>
        <p:spPr/>
        <p:txBody>
          <a:bodyPr/>
          <a:lstStyle/>
          <a:p>
            <a:fld id="{C5DA7052-C423-4619-94C5-7675C9C0BF33}" type="slidenum">
              <a:rPr lang="en-CA" smtClean="0"/>
              <a:pPr/>
              <a:t>70</a:t>
            </a:fld>
            <a:endParaRPr lang="en-CA" dirty="0"/>
          </a:p>
        </p:txBody>
      </p:sp>
    </p:spTree>
    <p:extLst>
      <p:ext uri="{BB962C8B-B14F-4D97-AF65-F5344CB8AC3E}">
        <p14:creationId xmlns:p14="http://schemas.microsoft.com/office/powerpoint/2010/main" val="142511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298"/>
          <a:stretch/>
        </p:blipFill>
        <p:spPr>
          <a:xfrm>
            <a:off x="1630826" y="127387"/>
            <a:ext cx="8930347" cy="6730613"/>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3" name="Slide Number Placeholder 2">
            <a:extLst>
              <a:ext uri="{FF2B5EF4-FFF2-40B4-BE49-F238E27FC236}">
                <a16:creationId xmlns:a16="http://schemas.microsoft.com/office/drawing/2014/main" id="{EEF7DBFB-6C37-AF43-9380-748835067199}"/>
              </a:ext>
            </a:extLst>
          </p:cNvPr>
          <p:cNvSpPr>
            <a:spLocks noGrp="1"/>
          </p:cNvSpPr>
          <p:nvPr>
            <p:ph type="sldNum" sz="quarter" idx="12"/>
          </p:nvPr>
        </p:nvSpPr>
        <p:spPr/>
        <p:txBody>
          <a:bodyPr/>
          <a:lstStyle/>
          <a:p>
            <a:fld id="{C5DA7052-C423-4619-94C5-7675C9C0BF33}" type="slidenum">
              <a:rPr lang="en-CA" smtClean="0"/>
              <a:pPr/>
              <a:t>71</a:t>
            </a:fld>
            <a:endParaRPr lang="en-CA" dirty="0"/>
          </a:p>
        </p:txBody>
      </p:sp>
    </p:spTree>
    <p:extLst>
      <p:ext uri="{BB962C8B-B14F-4D97-AF65-F5344CB8AC3E}">
        <p14:creationId xmlns:p14="http://schemas.microsoft.com/office/powerpoint/2010/main" val="1455868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5" name="Picture 4"/>
          <p:cNvPicPr>
            <a:picLocks noChangeAspect="1"/>
          </p:cNvPicPr>
          <p:nvPr/>
        </p:nvPicPr>
        <p:blipFill rotWithShape="1">
          <a:blip r:embed="rId3"/>
          <a:srcRect l="11852" r="15185"/>
          <a:stretch/>
        </p:blipFill>
        <p:spPr>
          <a:xfrm>
            <a:off x="0" y="483385"/>
            <a:ext cx="5720862" cy="6374615"/>
          </a:xfrm>
          <a:prstGeom prst="rect">
            <a:avLst/>
          </a:prstGeom>
        </p:spPr>
      </p:pic>
      <p:pic>
        <p:nvPicPr>
          <p:cNvPr id="6" name="Picture 5"/>
          <p:cNvPicPr>
            <a:picLocks noChangeAspect="1"/>
          </p:cNvPicPr>
          <p:nvPr/>
        </p:nvPicPr>
        <p:blipFill rotWithShape="1">
          <a:blip r:embed="rId4"/>
          <a:srcRect l="12133" r="14339"/>
          <a:stretch/>
        </p:blipFill>
        <p:spPr>
          <a:xfrm>
            <a:off x="6447693" y="506571"/>
            <a:ext cx="5744308" cy="6351430"/>
          </a:xfrm>
          <a:prstGeom prst="rect">
            <a:avLst/>
          </a:prstGeom>
        </p:spPr>
      </p:pic>
      <p:sp>
        <p:nvSpPr>
          <p:cNvPr id="2" name="Slide Number Placeholder 1">
            <a:extLst>
              <a:ext uri="{FF2B5EF4-FFF2-40B4-BE49-F238E27FC236}">
                <a16:creationId xmlns:a16="http://schemas.microsoft.com/office/drawing/2014/main" id="{18D9EBE8-928E-9745-A1FB-402C7B81995C}"/>
              </a:ext>
            </a:extLst>
          </p:cNvPr>
          <p:cNvSpPr>
            <a:spLocks noGrp="1"/>
          </p:cNvSpPr>
          <p:nvPr>
            <p:ph type="sldNum" sz="quarter" idx="12"/>
          </p:nvPr>
        </p:nvSpPr>
        <p:spPr/>
        <p:txBody>
          <a:bodyPr/>
          <a:lstStyle/>
          <a:p>
            <a:fld id="{C5DA7052-C423-4619-94C5-7675C9C0BF33}" type="slidenum">
              <a:rPr lang="en-CA" smtClean="0"/>
              <a:pPr/>
              <a:t>72</a:t>
            </a:fld>
            <a:endParaRPr lang="en-CA" dirty="0"/>
          </a:p>
        </p:txBody>
      </p:sp>
    </p:spTree>
    <p:extLst>
      <p:ext uri="{BB962C8B-B14F-4D97-AF65-F5344CB8AC3E}">
        <p14:creationId xmlns:p14="http://schemas.microsoft.com/office/powerpoint/2010/main" val="1495875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11192" r="13411"/>
          <a:stretch/>
        </p:blipFill>
        <p:spPr>
          <a:xfrm>
            <a:off x="5841023" y="461665"/>
            <a:ext cx="5931877" cy="6396335"/>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7" name="Oval 6"/>
          <p:cNvSpPr/>
          <p:nvPr/>
        </p:nvSpPr>
        <p:spPr>
          <a:xfrm>
            <a:off x="10245969" y="3038508"/>
            <a:ext cx="1946031" cy="1430216"/>
          </a:xfrm>
          <a:prstGeom prst="ellipse">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838200" y="365125"/>
            <a:ext cx="10515600" cy="1325563"/>
          </a:xfrm>
        </p:spPr>
        <p:txBody>
          <a:bodyPr/>
          <a:lstStyle/>
          <a:p>
            <a:r>
              <a:rPr lang="en-CA" dirty="0" err="1"/>
              <a:t>Sidenote</a:t>
            </a:r>
            <a:endParaRPr lang="en-CA" dirty="0"/>
          </a:p>
        </p:txBody>
      </p:sp>
      <p:sp>
        <p:nvSpPr>
          <p:cNvPr id="11" name="Content Placeholder 2"/>
          <p:cNvSpPr>
            <a:spLocks noGrp="1"/>
          </p:cNvSpPr>
          <p:nvPr>
            <p:ph idx="1"/>
          </p:nvPr>
        </p:nvSpPr>
        <p:spPr>
          <a:xfrm>
            <a:off x="838200" y="1825625"/>
            <a:ext cx="5002823" cy="4351338"/>
          </a:xfrm>
        </p:spPr>
        <p:txBody>
          <a:bodyPr/>
          <a:lstStyle/>
          <a:p>
            <a:r>
              <a:rPr lang="en-CA" dirty="0"/>
              <a:t>Time=4 years to 30 years</a:t>
            </a:r>
          </a:p>
          <a:p>
            <a:r>
              <a:rPr lang="en-CA" dirty="0"/>
              <a:t>Running into errors decreasing the start time</a:t>
            </a:r>
          </a:p>
          <a:p>
            <a:r>
              <a:rPr lang="en-CA" dirty="0" err="1"/>
              <a:t>Lifestage</a:t>
            </a:r>
            <a:r>
              <a:rPr lang="en-CA" dirty="0"/>
              <a:t> A went extinct, and then recovered</a:t>
            </a:r>
          </a:p>
        </p:txBody>
      </p:sp>
      <p:sp>
        <p:nvSpPr>
          <p:cNvPr id="2" name="Slide Number Placeholder 1">
            <a:extLst>
              <a:ext uri="{FF2B5EF4-FFF2-40B4-BE49-F238E27FC236}">
                <a16:creationId xmlns:a16="http://schemas.microsoft.com/office/drawing/2014/main" id="{395F86C6-E2E9-B24A-86A6-8B2CBB51CFFF}"/>
              </a:ext>
            </a:extLst>
          </p:cNvPr>
          <p:cNvSpPr>
            <a:spLocks noGrp="1"/>
          </p:cNvSpPr>
          <p:nvPr>
            <p:ph type="sldNum" sz="quarter" idx="12"/>
          </p:nvPr>
        </p:nvSpPr>
        <p:spPr/>
        <p:txBody>
          <a:bodyPr/>
          <a:lstStyle/>
          <a:p>
            <a:fld id="{C5DA7052-C423-4619-94C5-7675C9C0BF33}" type="slidenum">
              <a:rPr lang="en-CA" smtClean="0"/>
              <a:pPr/>
              <a:t>73</a:t>
            </a:fld>
            <a:endParaRPr lang="en-CA" dirty="0"/>
          </a:p>
        </p:txBody>
      </p:sp>
    </p:spTree>
    <p:extLst>
      <p:ext uri="{BB962C8B-B14F-4D97-AF65-F5344CB8AC3E}">
        <p14:creationId xmlns:p14="http://schemas.microsoft.com/office/powerpoint/2010/main" val="493955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19101" y="1250620"/>
            <a:ext cx="5841021" cy="5607380"/>
          </a:xfrm>
          <a:prstGeom prst="rect">
            <a:avLst/>
          </a:prstGeom>
        </p:spPr>
      </p:pic>
      <p:pic>
        <p:nvPicPr>
          <p:cNvPr id="3" name="Picture 2"/>
          <p:cNvPicPr>
            <a:picLocks noChangeAspect="1"/>
          </p:cNvPicPr>
          <p:nvPr/>
        </p:nvPicPr>
        <p:blipFill>
          <a:blip r:embed="rId4"/>
          <a:stretch>
            <a:fillRect/>
          </a:stretch>
        </p:blipFill>
        <p:spPr>
          <a:xfrm>
            <a:off x="5841022" y="761062"/>
            <a:ext cx="6350977" cy="6096938"/>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p:cNvSpPr>
            <a:spLocks noGrp="1"/>
          </p:cNvSpPr>
          <p:nvPr>
            <p:ph type="title"/>
          </p:nvPr>
        </p:nvSpPr>
        <p:spPr>
          <a:xfrm>
            <a:off x="838200" y="365125"/>
            <a:ext cx="10515600" cy="1325563"/>
          </a:xfrm>
        </p:spPr>
        <p:txBody>
          <a:bodyPr/>
          <a:lstStyle/>
          <a:p>
            <a:r>
              <a:rPr lang="en-CA" dirty="0"/>
              <a:t>Separating it into phases</a:t>
            </a:r>
          </a:p>
        </p:txBody>
      </p:sp>
      <p:sp>
        <p:nvSpPr>
          <p:cNvPr id="2" name="Slide Number Placeholder 1">
            <a:extLst>
              <a:ext uri="{FF2B5EF4-FFF2-40B4-BE49-F238E27FC236}">
                <a16:creationId xmlns:a16="http://schemas.microsoft.com/office/drawing/2014/main" id="{C88B179C-A915-524F-87E0-8B9C10534B87}"/>
              </a:ext>
            </a:extLst>
          </p:cNvPr>
          <p:cNvSpPr>
            <a:spLocks noGrp="1"/>
          </p:cNvSpPr>
          <p:nvPr>
            <p:ph type="sldNum" sz="quarter" idx="12"/>
          </p:nvPr>
        </p:nvSpPr>
        <p:spPr/>
        <p:txBody>
          <a:bodyPr/>
          <a:lstStyle/>
          <a:p>
            <a:fld id="{C5DA7052-C423-4619-94C5-7675C9C0BF33}" type="slidenum">
              <a:rPr lang="en-CA" smtClean="0"/>
              <a:pPr/>
              <a:t>74</a:t>
            </a:fld>
            <a:endParaRPr lang="en-CA" dirty="0"/>
          </a:p>
        </p:txBody>
      </p:sp>
    </p:spTree>
    <p:extLst>
      <p:ext uri="{BB962C8B-B14F-4D97-AF65-F5344CB8AC3E}">
        <p14:creationId xmlns:p14="http://schemas.microsoft.com/office/powerpoint/2010/main" val="345052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50523" y="636461"/>
            <a:ext cx="6473010" cy="6214090"/>
          </a:xfrm>
          <a:prstGeom prst="rect">
            <a:avLst/>
          </a:prstGeom>
        </p:spPr>
      </p:pic>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sp>
        <p:nvSpPr>
          <p:cNvPr id="8" name="Title 1"/>
          <p:cNvSpPr>
            <a:spLocks noGrp="1"/>
          </p:cNvSpPr>
          <p:nvPr>
            <p:ph type="title"/>
          </p:nvPr>
        </p:nvSpPr>
        <p:spPr>
          <a:xfrm>
            <a:off x="838200" y="365125"/>
            <a:ext cx="10515600" cy="1325563"/>
          </a:xfrm>
        </p:spPr>
        <p:txBody>
          <a:bodyPr/>
          <a:lstStyle/>
          <a:p>
            <a:r>
              <a:rPr lang="en-CA" dirty="0"/>
              <a:t>Separating it into phases</a:t>
            </a:r>
          </a:p>
        </p:txBody>
      </p:sp>
      <p:sp>
        <p:nvSpPr>
          <p:cNvPr id="11" name="Content Placeholder 2"/>
          <p:cNvSpPr>
            <a:spLocks noGrp="1"/>
          </p:cNvSpPr>
          <p:nvPr>
            <p:ph idx="1"/>
          </p:nvPr>
        </p:nvSpPr>
        <p:spPr>
          <a:xfrm>
            <a:off x="838200" y="1825625"/>
            <a:ext cx="5002823" cy="4351338"/>
          </a:xfrm>
        </p:spPr>
        <p:txBody>
          <a:bodyPr/>
          <a:lstStyle/>
          <a:p>
            <a:endParaRPr lang="en-CA" dirty="0"/>
          </a:p>
        </p:txBody>
      </p:sp>
      <p:sp>
        <p:nvSpPr>
          <p:cNvPr id="3" name="Slide Number Placeholder 2">
            <a:extLst>
              <a:ext uri="{FF2B5EF4-FFF2-40B4-BE49-F238E27FC236}">
                <a16:creationId xmlns:a16="http://schemas.microsoft.com/office/drawing/2014/main" id="{7FFE2AEE-F705-174A-A3FA-3C757C508805}"/>
              </a:ext>
            </a:extLst>
          </p:cNvPr>
          <p:cNvSpPr>
            <a:spLocks noGrp="1"/>
          </p:cNvSpPr>
          <p:nvPr>
            <p:ph type="sldNum" sz="quarter" idx="12"/>
          </p:nvPr>
        </p:nvSpPr>
        <p:spPr/>
        <p:txBody>
          <a:bodyPr/>
          <a:lstStyle/>
          <a:p>
            <a:fld id="{C5DA7052-C423-4619-94C5-7675C9C0BF33}" type="slidenum">
              <a:rPr lang="en-CA" smtClean="0"/>
              <a:pPr/>
              <a:t>75</a:t>
            </a:fld>
            <a:endParaRPr lang="en-CA" dirty="0"/>
          </a:p>
        </p:txBody>
      </p:sp>
    </p:spTree>
    <p:extLst>
      <p:ext uri="{BB962C8B-B14F-4D97-AF65-F5344CB8AC3E}">
        <p14:creationId xmlns:p14="http://schemas.microsoft.com/office/powerpoint/2010/main" val="277781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228600" lvl="1">
              <a:spcBef>
                <a:spcPts val="1000"/>
              </a:spcBef>
            </a:pPr>
            <a:r>
              <a:rPr lang="en-CA" dirty="0"/>
              <a:t>Does a convergence of body size increase recovery through an increase in competition?</a:t>
            </a:r>
          </a:p>
          <a:p>
            <a:endParaRPr lang="en-CA" dirty="0"/>
          </a:p>
        </p:txBody>
      </p:sp>
      <p:sp>
        <p:nvSpPr>
          <p:cNvPr id="4" name="Slide Number Placeholder 3">
            <a:extLst>
              <a:ext uri="{FF2B5EF4-FFF2-40B4-BE49-F238E27FC236}">
                <a16:creationId xmlns:a16="http://schemas.microsoft.com/office/drawing/2014/main" id="{8E0B853D-F780-B94B-98F2-01B614DC94F6}"/>
              </a:ext>
            </a:extLst>
          </p:cNvPr>
          <p:cNvSpPr>
            <a:spLocks noGrp="1"/>
          </p:cNvSpPr>
          <p:nvPr>
            <p:ph type="sldNum" sz="quarter" idx="12"/>
          </p:nvPr>
        </p:nvSpPr>
        <p:spPr/>
        <p:txBody>
          <a:bodyPr/>
          <a:lstStyle/>
          <a:p>
            <a:fld id="{C5DA7052-C423-4619-94C5-7675C9C0BF33}" type="slidenum">
              <a:rPr lang="en-CA" smtClean="0"/>
              <a:pPr/>
              <a:t>76</a:t>
            </a:fld>
            <a:endParaRPr lang="en-CA" dirty="0"/>
          </a:p>
        </p:txBody>
      </p:sp>
    </p:spTree>
    <p:extLst>
      <p:ext uri="{BB962C8B-B14F-4D97-AF65-F5344CB8AC3E}">
        <p14:creationId xmlns:p14="http://schemas.microsoft.com/office/powerpoint/2010/main" val="752275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5400" dirty="0"/>
              <a:t>Objective:  What Influences Stability?</a:t>
            </a:r>
          </a:p>
        </p:txBody>
      </p:sp>
      <p:sp>
        <p:nvSpPr>
          <p:cNvPr id="3" name="Content Placeholder 2"/>
          <p:cNvSpPr>
            <a:spLocks noGrp="1"/>
          </p:cNvSpPr>
          <p:nvPr>
            <p:ph idx="1"/>
          </p:nvPr>
        </p:nvSpPr>
        <p:spPr/>
        <p:txBody>
          <a:bodyPr>
            <a:normAutofit lnSpcReduction="10000"/>
          </a:bodyPr>
          <a:lstStyle/>
          <a:p>
            <a:r>
              <a:rPr lang="en-CA" sz="4400" dirty="0"/>
              <a:t>Fisheries induced life history shifts</a:t>
            </a:r>
          </a:p>
          <a:p>
            <a:pPr lvl="1"/>
            <a:r>
              <a:rPr lang="en-CA" sz="4400" dirty="0"/>
              <a:t>Convergence of body size increase recovery through an increase in competition?</a:t>
            </a:r>
          </a:p>
          <a:p>
            <a:pPr lvl="1"/>
            <a:r>
              <a:rPr lang="en-CA" sz="4400" dirty="0"/>
              <a:t>Decrease in predator-prey body mass ratios?</a:t>
            </a:r>
          </a:p>
          <a:p>
            <a:r>
              <a:rPr lang="en-CA" sz="4400" dirty="0"/>
              <a:t>Cannibalism</a:t>
            </a:r>
          </a:p>
          <a:p>
            <a:endParaRPr lang="en-CA" dirty="0"/>
          </a:p>
          <a:p>
            <a:endParaRPr lang="en-CA" dirty="0"/>
          </a:p>
        </p:txBody>
      </p:sp>
      <p:sp>
        <p:nvSpPr>
          <p:cNvPr id="5" name="TextBox 4"/>
          <p:cNvSpPr txBox="1"/>
          <p:nvPr/>
        </p:nvSpPr>
        <p:spPr>
          <a:xfrm>
            <a:off x="0" y="0"/>
            <a:ext cx="12192000" cy="461665"/>
          </a:xfrm>
          <a:prstGeom prst="rect">
            <a:avLst/>
          </a:prstGeom>
          <a:solidFill>
            <a:schemeClr val="accent4">
              <a:lumMod val="75000"/>
            </a:schemeClr>
          </a:solidFill>
        </p:spPr>
        <p:txBody>
          <a:bodyPr wrap="square" rtlCol="0">
            <a:spAutoFit/>
          </a:bodyPr>
          <a:lstStyle/>
          <a:p>
            <a:r>
              <a:rPr lang="en-CA" sz="2400" b="1" dirty="0">
                <a:solidFill>
                  <a:schemeClr val="bg1"/>
                </a:solidFill>
              </a:rPr>
              <a:t>Objective</a:t>
            </a:r>
          </a:p>
        </p:txBody>
      </p:sp>
      <p:sp>
        <p:nvSpPr>
          <p:cNvPr id="4" name="Slide Number Placeholder 3">
            <a:extLst>
              <a:ext uri="{FF2B5EF4-FFF2-40B4-BE49-F238E27FC236}">
                <a16:creationId xmlns:a16="http://schemas.microsoft.com/office/drawing/2014/main" id="{6CF5B813-D980-E040-A4B6-D0749DA1DB56}"/>
              </a:ext>
            </a:extLst>
          </p:cNvPr>
          <p:cNvSpPr>
            <a:spLocks noGrp="1"/>
          </p:cNvSpPr>
          <p:nvPr>
            <p:ph type="sldNum" sz="quarter" idx="12"/>
          </p:nvPr>
        </p:nvSpPr>
        <p:spPr/>
        <p:txBody>
          <a:bodyPr/>
          <a:lstStyle/>
          <a:p>
            <a:fld id="{C5DA7052-C423-4619-94C5-7675C9C0BF33}" type="slidenum">
              <a:rPr lang="en-CA" smtClean="0"/>
              <a:pPr/>
              <a:t>77</a:t>
            </a:fld>
            <a:endParaRPr lang="en-CA" dirty="0"/>
          </a:p>
        </p:txBody>
      </p:sp>
    </p:spTree>
    <p:extLst>
      <p:ext uri="{BB962C8B-B14F-4D97-AF65-F5344CB8AC3E}">
        <p14:creationId xmlns:p14="http://schemas.microsoft.com/office/powerpoint/2010/main" val="1909510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3" name="Picture 2"/>
          <p:cNvPicPr>
            <a:picLocks noChangeAspect="1"/>
          </p:cNvPicPr>
          <p:nvPr/>
        </p:nvPicPr>
        <p:blipFill>
          <a:blip r:embed="rId3"/>
          <a:stretch>
            <a:fillRect/>
          </a:stretch>
        </p:blipFill>
        <p:spPr>
          <a:xfrm>
            <a:off x="2205258" y="530517"/>
            <a:ext cx="7782804" cy="6327483"/>
          </a:xfrm>
          <a:prstGeom prst="rect">
            <a:avLst/>
          </a:prstGeom>
        </p:spPr>
      </p:pic>
      <p:sp>
        <p:nvSpPr>
          <p:cNvPr id="2" name="Slide Number Placeholder 1">
            <a:extLst>
              <a:ext uri="{FF2B5EF4-FFF2-40B4-BE49-F238E27FC236}">
                <a16:creationId xmlns:a16="http://schemas.microsoft.com/office/drawing/2014/main" id="{B8534BC3-16AE-AA45-A6F0-05B554DB83AC}"/>
              </a:ext>
            </a:extLst>
          </p:cNvPr>
          <p:cNvSpPr>
            <a:spLocks noGrp="1"/>
          </p:cNvSpPr>
          <p:nvPr>
            <p:ph type="sldNum" sz="quarter" idx="12"/>
          </p:nvPr>
        </p:nvSpPr>
        <p:spPr/>
        <p:txBody>
          <a:bodyPr/>
          <a:lstStyle/>
          <a:p>
            <a:fld id="{C5DA7052-C423-4619-94C5-7675C9C0BF33}" type="slidenum">
              <a:rPr lang="en-CA" smtClean="0"/>
              <a:pPr/>
              <a:t>78</a:t>
            </a:fld>
            <a:endParaRPr lang="en-CA" dirty="0"/>
          </a:p>
        </p:txBody>
      </p:sp>
    </p:spTree>
    <p:extLst>
      <p:ext uri="{BB962C8B-B14F-4D97-AF65-F5344CB8AC3E}">
        <p14:creationId xmlns:p14="http://schemas.microsoft.com/office/powerpoint/2010/main" val="45798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6600" dirty="0"/>
              <a:t>Food Webs</a:t>
            </a:r>
          </a:p>
        </p:txBody>
      </p:sp>
      <p:sp>
        <p:nvSpPr>
          <p:cNvPr id="3" name="Content Placeholder 2"/>
          <p:cNvSpPr>
            <a:spLocks noGrp="1"/>
          </p:cNvSpPr>
          <p:nvPr>
            <p:ph idx="1"/>
          </p:nvPr>
        </p:nvSpPr>
        <p:spPr>
          <a:xfrm>
            <a:off x="838200" y="1825625"/>
            <a:ext cx="5314965" cy="4351338"/>
          </a:xfrm>
        </p:spPr>
        <p:txBody>
          <a:bodyPr>
            <a:normAutofit/>
          </a:bodyPr>
          <a:lstStyle/>
          <a:p>
            <a:r>
              <a:rPr lang="en-CA" sz="4800" dirty="0"/>
              <a:t>How do you model an ecosystem?</a:t>
            </a:r>
          </a:p>
          <a:p>
            <a:r>
              <a:rPr lang="en-CA" sz="4800" dirty="0"/>
              <a:t>What are the most important components?</a:t>
            </a:r>
          </a:p>
          <a:p>
            <a:r>
              <a:rPr lang="en-CA" sz="4800" dirty="0"/>
              <a:t>Run Simulations</a:t>
            </a:r>
          </a:p>
          <a:p>
            <a:endParaRPr lang="en-CA" sz="4800" dirty="0"/>
          </a:p>
        </p:txBody>
      </p:sp>
      <p:sp>
        <p:nvSpPr>
          <p:cNvPr id="5" name="TextBox 4"/>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pic>
        <p:nvPicPr>
          <p:cNvPr id="1026" name="Picture 2" descr="ttps://s3.amazonaws.com/classconnection/474/flashcards/3458474/png/question7-14FD86342EA3201B7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75" y="826790"/>
            <a:ext cx="4200525" cy="5629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worldoceanreview.com/en/files/2013/04/wor2_c1a_s12_Interrelationships_between_organis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65" y="461664"/>
            <a:ext cx="6038836" cy="6396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4D7EB3-A183-A347-AE7A-C1045503BD10}"/>
              </a:ext>
            </a:extLst>
          </p:cNvPr>
          <p:cNvSpPr txBox="1"/>
          <p:nvPr/>
        </p:nvSpPr>
        <p:spPr>
          <a:xfrm>
            <a:off x="3894213" y="6642556"/>
            <a:ext cx="2258952" cy="215444"/>
          </a:xfrm>
          <a:prstGeom prst="rect">
            <a:avLst/>
          </a:prstGeom>
          <a:noFill/>
        </p:spPr>
        <p:txBody>
          <a:bodyPr wrap="none" rtlCol="0">
            <a:spAutoFit/>
          </a:bodyPr>
          <a:lstStyle/>
          <a:p>
            <a:r>
              <a:rPr lang="en-US" sz="800" dirty="0"/>
              <a:t>http://</a:t>
            </a:r>
            <a:r>
              <a:rPr lang="en-US" sz="800" dirty="0" err="1"/>
              <a:t>croootz.expandlive.site</a:t>
            </a:r>
            <a:r>
              <a:rPr lang="en-US" sz="800" dirty="0"/>
              <a:t>/ocean-food-chain/</a:t>
            </a:r>
          </a:p>
        </p:txBody>
      </p:sp>
      <p:sp>
        <p:nvSpPr>
          <p:cNvPr id="6" name="Slide Number Placeholder 5">
            <a:extLst>
              <a:ext uri="{FF2B5EF4-FFF2-40B4-BE49-F238E27FC236}">
                <a16:creationId xmlns:a16="http://schemas.microsoft.com/office/drawing/2014/main" id="{B260EB8E-F763-A94E-8B29-EBBDC4C0D97C}"/>
              </a:ext>
            </a:extLst>
          </p:cNvPr>
          <p:cNvSpPr>
            <a:spLocks noGrp="1"/>
          </p:cNvSpPr>
          <p:nvPr>
            <p:ph type="sldNum" sz="quarter" idx="12"/>
          </p:nvPr>
        </p:nvSpPr>
        <p:spPr/>
        <p:txBody>
          <a:bodyPr/>
          <a:lstStyle/>
          <a:p>
            <a:fld id="{C5DA7052-C423-4619-94C5-7675C9C0BF33}" type="slidenum">
              <a:rPr lang="en-CA" smtClean="0"/>
              <a:pPr/>
              <a:t>7</a:t>
            </a:fld>
            <a:endParaRPr lang="en-CA" dirty="0"/>
          </a:p>
        </p:txBody>
      </p:sp>
    </p:spTree>
    <p:extLst>
      <p:ext uri="{BB962C8B-B14F-4D97-AF65-F5344CB8AC3E}">
        <p14:creationId xmlns:p14="http://schemas.microsoft.com/office/powerpoint/2010/main" val="1299475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Content Placeholder 2"/>
          <p:cNvSpPr>
            <a:spLocks noGrp="1"/>
          </p:cNvSpPr>
          <p:nvPr>
            <p:ph idx="1"/>
          </p:nvPr>
        </p:nvSpPr>
        <p:spPr/>
        <p:txBody>
          <a:bodyPr/>
          <a:lstStyle/>
          <a:p>
            <a:r>
              <a:rPr lang="en-CA" dirty="0"/>
              <a:t>Introduce the Problem </a:t>
            </a:r>
            <a:r>
              <a:rPr lang="mr-IN" dirty="0"/>
              <a:t>–</a:t>
            </a:r>
            <a:r>
              <a:rPr lang="en-CA" dirty="0"/>
              <a:t> fish life history evolution</a:t>
            </a:r>
          </a:p>
          <a:p>
            <a:r>
              <a:rPr lang="en-CA" dirty="0"/>
              <a:t>Introduce ATN</a:t>
            </a:r>
          </a:p>
          <a:p>
            <a:r>
              <a:rPr lang="en-CA" dirty="0"/>
              <a:t>What are some questions that can be answered with this model</a:t>
            </a:r>
          </a:p>
          <a:p>
            <a:r>
              <a:rPr lang="en-CA" dirty="0"/>
              <a:t>What I’m doing to solve it</a:t>
            </a:r>
          </a:p>
          <a:p>
            <a:r>
              <a:rPr lang="en-CA" dirty="0"/>
              <a:t>What I’m hoping to find</a:t>
            </a:r>
          </a:p>
          <a:p>
            <a:r>
              <a:rPr lang="en-CA" dirty="0"/>
              <a:t>Results from similar studies (Lake Constance)</a:t>
            </a:r>
          </a:p>
        </p:txBody>
      </p:sp>
      <p:sp>
        <p:nvSpPr>
          <p:cNvPr id="13" name="TextBox 12"/>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84B53454-3FA8-1943-A275-DA3E001D24EE}"/>
              </a:ext>
            </a:extLst>
          </p:cNvPr>
          <p:cNvSpPr>
            <a:spLocks noGrp="1"/>
          </p:cNvSpPr>
          <p:nvPr>
            <p:ph type="sldNum" sz="quarter" idx="12"/>
          </p:nvPr>
        </p:nvSpPr>
        <p:spPr/>
        <p:txBody>
          <a:bodyPr/>
          <a:lstStyle/>
          <a:p>
            <a:fld id="{C5DA7052-C423-4619-94C5-7675C9C0BF33}" type="slidenum">
              <a:rPr lang="en-CA" smtClean="0"/>
              <a:pPr/>
              <a:t>79</a:t>
            </a:fld>
            <a:endParaRPr lang="en-CA" dirty="0"/>
          </a:p>
        </p:txBody>
      </p:sp>
    </p:spTree>
    <p:extLst>
      <p:ext uri="{BB962C8B-B14F-4D97-AF65-F5344CB8AC3E}">
        <p14:creationId xmlns:p14="http://schemas.microsoft.com/office/powerpoint/2010/main" val="1479867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Questions That Can Be Answered</a:t>
            </a:r>
          </a:p>
        </p:txBody>
      </p:sp>
      <p:sp>
        <p:nvSpPr>
          <p:cNvPr id="3" name="Content Placeholder 2"/>
          <p:cNvSpPr>
            <a:spLocks noGrp="1"/>
          </p:cNvSpPr>
          <p:nvPr>
            <p:ph idx="1"/>
          </p:nvPr>
        </p:nvSpPr>
        <p:spPr/>
        <p:txBody>
          <a:bodyPr/>
          <a:lstStyle/>
          <a:p>
            <a:endParaRPr lang="en-CA" dirty="0"/>
          </a:p>
        </p:txBody>
      </p:sp>
      <p:sp>
        <p:nvSpPr>
          <p:cNvPr id="13" name="TextBox 12"/>
          <p:cNvSpPr txBox="1"/>
          <p:nvPr/>
        </p:nvSpPr>
        <p:spPr>
          <a:xfrm>
            <a:off x="0" y="0"/>
            <a:ext cx="12192000" cy="461665"/>
          </a:xfrm>
          <a:prstGeom prst="rect">
            <a:avLst/>
          </a:prstGeom>
          <a:solidFill>
            <a:schemeClr val="accent5">
              <a:lumMod val="75000"/>
            </a:schemeClr>
          </a:solidFill>
        </p:spPr>
        <p:txBody>
          <a:bodyPr wrap="square" rtlCol="0">
            <a:spAutoFit/>
          </a:bodyPr>
          <a:lstStyle/>
          <a:p>
            <a:r>
              <a:rPr lang="en-CA" sz="2400" b="1" dirty="0">
                <a:solidFill>
                  <a:schemeClr val="bg1"/>
                </a:solidFill>
              </a:rPr>
              <a:t>Introduction</a:t>
            </a:r>
          </a:p>
        </p:txBody>
      </p:sp>
      <p:sp>
        <p:nvSpPr>
          <p:cNvPr id="4" name="Slide Number Placeholder 3">
            <a:extLst>
              <a:ext uri="{FF2B5EF4-FFF2-40B4-BE49-F238E27FC236}">
                <a16:creationId xmlns:a16="http://schemas.microsoft.com/office/drawing/2014/main" id="{61E82C0E-04B4-9F42-AC87-38262739CB56}"/>
              </a:ext>
            </a:extLst>
          </p:cNvPr>
          <p:cNvSpPr>
            <a:spLocks noGrp="1"/>
          </p:cNvSpPr>
          <p:nvPr>
            <p:ph type="sldNum" sz="quarter" idx="12"/>
          </p:nvPr>
        </p:nvSpPr>
        <p:spPr/>
        <p:txBody>
          <a:bodyPr/>
          <a:lstStyle/>
          <a:p>
            <a:fld id="{C5DA7052-C423-4619-94C5-7675C9C0BF33}" type="slidenum">
              <a:rPr lang="en-CA" smtClean="0"/>
              <a:pPr/>
              <a:t>80</a:t>
            </a:fld>
            <a:endParaRPr lang="en-CA" dirty="0"/>
          </a:p>
        </p:txBody>
      </p:sp>
    </p:spTree>
    <p:extLst>
      <p:ext uri="{BB962C8B-B14F-4D97-AF65-F5344CB8AC3E}">
        <p14:creationId xmlns:p14="http://schemas.microsoft.com/office/powerpoint/2010/main" val="1568784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5" name="Picture 4"/>
          <p:cNvPicPr>
            <a:picLocks noChangeAspect="1"/>
          </p:cNvPicPr>
          <p:nvPr/>
        </p:nvPicPr>
        <p:blipFill>
          <a:blip r:embed="rId3"/>
          <a:stretch>
            <a:fillRect/>
          </a:stretch>
        </p:blipFill>
        <p:spPr>
          <a:xfrm>
            <a:off x="2887172" y="461665"/>
            <a:ext cx="6417656" cy="6396335"/>
          </a:xfrm>
          <a:prstGeom prst="rect">
            <a:avLst/>
          </a:prstGeom>
        </p:spPr>
      </p:pic>
      <p:sp>
        <p:nvSpPr>
          <p:cNvPr id="2" name="Slide Number Placeholder 1">
            <a:extLst>
              <a:ext uri="{FF2B5EF4-FFF2-40B4-BE49-F238E27FC236}">
                <a16:creationId xmlns:a16="http://schemas.microsoft.com/office/drawing/2014/main" id="{BF3D1696-6CBA-3047-AE80-C3DD1F64F4EB}"/>
              </a:ext>
            </a:extLst>
          </p:cNvPr>
          <p:cNvSpPr>
            <a:spLocks noGrp="1"/>
          </p:cNvSpPr>
          <p:nvPr>
            <p:ph type="sldNum" sz="quarter" idx="12"/>
          </p:nvPr>
        </p:nvSpPr>
        <p:spPr/>
        <p:txBody>
          <a:bodyPr/>
          <a:lstStyle/>
          <a:p>
            <a:fld id="{C5DA7052-C423-4619-94C5-7675C9C0BF33}" type="slidenum">
              <a:rPr lang="en-CA" smtClean="0"/>
              <a:pPr/>
              <a:t>81</a:t>
            </a:fld>
            <a:endParaRPr lang="en-CA" dirty="0"/>
          </a:p>
        </p:txBody>
      </p:sp>
    </p:spTree>
    <p:extLst>
      <p:ext uri="{BB962C8B-B14F-4D97-AF65-F5344CB8AC3E}">
        <p14:creationId xmlns:p14="http://schemas.microsoft.com/office/powerpoint/2010/main" val="626875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886954" y="461665"/>
            <a:ext cx="6418092" cy="6396769"/>
          </a:xfrm>
          <a:prstGeom prst="rect">
            <a:avLst/>
          </a:prstGeom>
        </p:spPr>
      </p:pic>
      <p:sp>
        <p:nvSpPr>
          <p:cNvPr id="3" name="Slide Number Placeholder 2">
            <a:extLst>
              <a:ext uri="{FF2B5EF4-FFF2-40B4-BE49-F238E27FC236}">
                <a16:creationId xmlns:a16="http://schemas.microsoft.com/office/drawing/2014/main" id="{37590CEE-4AC2-7948-B36F-57253334C58B}"/>
              </a:ext>
            </a:extLst>
          </p:cNvPr>
          <p:cNvSpPr>
            <a:spLocks noGrp="1"/>
          </p:cNvSpPr>
          <p:nvPr>
            <p:ph type="sldNum" sz="quarter" idx="12"/>
          </p:nvPr>
        </p:nvSpPr>
        <p:spPr/>
        <p:txBody>
          <a:bodyPr/>
          <a:lstStyle/>
          <a:p>
            <a:fld id="{C5DA7052-C423-4619-94C5-7675C9C0BF33}" type="slidenum">
              <a:rPr lang="en-CA" smtClean="0"/>
              <a:pPr/>
              <a:t>82</a:t>
            </a:fld>
            <a:endParaRPr lang="en-CA" dirty="0"/>
          </a:p>
        </p:txBody>
      </p:sp>
    </p:spTree>
    <p:extLst>
      <p:ext uri="{BB962C8B-B14F-4D97-AF65-F5344CB8AC3E}">
        <p14:creationId xmlns:p14="http://schemas.microsoft.com/office/powerpoint/2010/main" val="1531670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886954" y="461665"/>
            <a:ext cx="6418092" cy="6396769"/>
          </a:xfrm>
          <a:prstGeom prst="rect">
            <a:avLst/>
          </a:prstGeom>
        </p:spPr>
      </p:pic>
      <p:sp>
        <p:nvSpPr>
          <p:cNvPr id="3" name="Slide Number Placeholder 2">
            <a:extLst>
              <a:ext uri="{FF2B5EF4-FFF2-40B4-BE49-F238E27FC236}">
                <a16:creationId xmlns:a16="http://schemas.microsoft.com/office/drawing/2014/main" id="{AD00751C-66CA-7A48-8E0D-456B0A0EE377}"/>
              </a:ext>
            </a:extLst>
          </p:cNvPr>
          <p:cNvSpPr>
            <a:spLocks noGrp="1"/>
          </p:cNvSpPr>
          <p:nvPr>
            <p:ph type="sldNum" sz="quarter" idx="12"/>
          </p:nvPr>
        </p:nvSpPr>
        <p:spPr/>
        <p:txBody>
          <a:bodyPr/>
          <a:lstStyle/>
          <a:p>
            <a:fld id="{C5DA7052-C423-4619-94C5-7675C9C0BF33}" type="slidenum">
              <a:rPr lang="en-CA" smtClean="0"/>
              <a:pPr/>
              <a:t>83</a:t>
            </a:fld>
            <a:endParaRPr lang="en-CA" dirty="0"/>
          </a:p>
        </p:txBody>
      </p:sp>
    </p:spTree>
    <p:extLst>
      <p:ext uri="{BB962C8B-B14F-4D97-AF65-F5344CB8AC3E}">
        <p14:creationId xmlns:p14="http://schemas.microsoft.com/office/powerpoint/2010/main" val="14030326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3" name="Picture 2"/>
          <p:cNvPicPr>
            <a:picLocks noChangeAspect="1"/>
          </p:cNvPicPr>
          <p:nvPr/>
        </p:nvPicPr>
        <p:blipFill>
          <a:blip r:embed="rId3"/>
          <a:stretch>
            <a:fillRect/>
          </a:stretch>
        </p:blipFill>
        <p:spPr>
          <a:xfrm>
            <a:off x="5550473" y="461665"/>
            <a:ext cx="6641528" cy="6396335"/>
          </a:xfrm>
          <a:prstGeom prst="rect">
            <a:avLst/>
          </a:prstGeom>
        </p:spPr>
      </p:pic>
      <p:pic>
        <p:nvPicPr>
          <p:cNvPr id="5" name="Picture 4"/>
          <p:cNvPicPr>
            <a:picLocks noChangeAspect="1"/>
          </p:cNvPicPr>
          <p:nvPr/>
        </p:nvPicPr>
        <p:blipFill>
          <a:blip r:embed="rId4"/>
          <a:stretch>
            <a:fillRect/>
          </a:stretch>
        </p:blipFill>
        <p:spPr>
          <a:xfrm>
            <a:off x="0" y="445119"/>
            <a:ext cx="6658708" cy="6412881"/>
          </a:xfrm>
          <a:prstGeom prst="rect">
            <a:avLst/>
          </a:prstGeom>
        </p:spPr>
      </p:pic>
      <p:sp>
        <p:nvSpPr>
          <p:cNvPr id="2" name="Slide Number Placeholder 1">
            <a:extLst>
              <a:ext uri="{FF2B5EF4-FFF2-40B4-BE49-F238E27FC236}">
                <a16:creationId xmlns:a16="http://schemas.microsoft.com/office/drawing/2014/main" id="{E6A5C6CB-5944-DC44-8E3A-402EEFABDD84}"/>
              </a:ext>
            </a:extLst>
          </p:cNvPr>
          <p:cNvSpPr>
            <a:spLocks noGrp="1"/>
          </p:cNvSpPr>
          <p:nvPr>
            <p:ph type="sldNum" sz="quarter" idx="12"/>
          </p:nvPr>
        </p:nvSpPr>
        <p:spPr/>
        <p:txBody>
          <a:bodyPr/>
          <a:lstStyle/>
          <a:p>
            <a:fld id="{C5DA7052-C423-4619-94C5-7675C9C0BF33}" type="slidenum">
              <a:rPr lang="en-CA" smtClean="0"/>
              <a:pPr/>
              <a:t>84</a:t>
            </a:fld>
            <a:endParaRPr lang="en-CA" dirty="0"/>
          </a:p>
        </p:txBody>
      </p:sp>
    </p:spTree>
    <p:extLst>
      <p:ext uri="{BB962C8B-B14F-4D97-AF65-F5344CB8AC3E}">
        <p14:creationId xmlns:p14="http://schemas.microsoft.com/office/powerpoint/2010/main" val="1132822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842821" y="461665"/>
            <a:ext cx="10506358" cy="6396335"/>
          </a:xfrm>
          <a:prstGeom prst="rect">
            <a:avLst/>
          </a:prstGeom>
        </p:spPr>
      </p:pic>
      <p:sp>
        <p:nvSpPr>
          <p:cNvPr id="3" name="Slide Number Placeholder 2">
            <a:extLst>
              <a:ext uri="{FF2B5EF4-FFF2-40B4-BE49-F238E27FC236}">
                <a16:creationId xmlns:a16="http://schemas.microsoft.com/office/drawing/2014/main" id="{CD194048-29EC-FA41-AC54-EBA14683358A}"/>
              </a:ext>
            </a:extLst>
          </p:cNvPr>
          <p:cNvSpPr>
            <a:spLocks noGrp="1"/>
          </p:cNvSpPr>
          <p:nvPr>
            <p:ph type="sldNum" sz="quarter" idx="12"/>
          </p:nvPr>
        </p:nvSpPr>
        <p:spPr/>
        <p:txBody>
          <a:bodyPr/>
          <a:lstStyle/>
          <a:p>
            <a:fld id="{C5DA7052-C423-4619-94C5-7675C9C0BF33}" type="slidenum">
              <a:rPr lang="en-CA" smtClean="0"/>
              <a:pPr/>
              <a:t>85</a:t>
            </a:fld>
            <a:endParaRPr lang="en-CA" dirty="0"/>
          </a:p>
        </p:txBody>
      </p:sp>
    </p:spTree>
    <p:extLst>
      <p:ext uri="{BB962C8B-B14F-4D97-AF65-F5344CB8AC3E}">
        <p14:creationId xmlns:p14="http://schemas.microsoft.com/office/powerpoint/2010/main" val="549546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5" name="Picture 4"/>
          <p:cNvPicPr>
            <a:picLocks noChangeAspect="1"/>
          </p:cNvPicPr>
          <p:nvPr/>
        </p:nvPicPr>
        <p:blipFill>
          <a:blip r:embed="rId3"/>
          <a:stretch>
            <a:fillRect/>
          </a:stretch>
        </p:blipFill>
        <p:spPr>
          <a:xfrm>
            <a:off x="867231" y="459406"/>
            <a:ext cx="10457537" cy="6398594"/>
          </a:xfrm>
          <a:prstGeom prst="rect">
            <a:avLst/>
          </a:prstGeom>
        </p:spPr>
      </p:pic>
      <p:sp>
        <p:nvSpPr>
          <p:cNvPr id="2" name="Slide Number Placeholder 1">
            <a:extLst>
              <a:ext uri="{FF2B5EF4-FFF2-40B4-BE49-F238E27FC236}">
                <a16:creationId xmlns:a16="http://schemas.microsoft.com/office/drawing/2014/main" id="{C191CB6C-8DDB-0744-BB9A-82824671A7C5}"/>
              </a:ext>
            </a:extLst>
          </p:cNvPr>
          <p:cNvSpPr>
            <a:spLocks noGrp="1"/>
          </p:cNvSpPr>
          <p:nvPr>
            <p:ph type="sldNum" sz="quarter" idx="12"/>
          </p:nvPr>
        </p:nvSpPr>
        <p:spPr/>
        <p:txBody>
          <a:bodyPr/>
          <a:lstStyle/>
          <a:p>
            <a:fld id="{C5DA7052-C423-4619-94C5-7675C9C0BF33}" type="slidenum">
              <a:rPr lang="en-CA" smtClean="0"/>
              <a:pPr/>
              <a:t>86</a:t>
            </a:fld>
            <a:endParaRPr lang="en-CA" dirty="0"/>
          </a:p>
        </p:txBody>
      </p:sp>
    </p:spTree>
    <p:extLst>
      <p:ext uri="{BB962C8B-B14F-4D97-AF65-F5344CB8AC3E}">
        <p14:creationId xmlns:p14="http://schemas.microsoft.com/office/powerpoint/2010/main" val="1861801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798205" y="461665"/>
            <a:ext cx="10595590" cy="6396335"/>
          </a:xfrm>
          <a:prstGeom prst="rect">
            <a:avLst/>
          </a:prstGeom>
        </p:spPr>
      </p:pic>
      <p:sp>
        <p:nvSpPr>
          <p:cNvPr id="3" name="Slide Number Placeholder 2">
            <a:extLst>
              <a:ext uri="{FF2B5EF4-FFF2-40B4-BE49-F238E27FC236}">
                <a16:creationId xmlns:a16="http://schemas.microsoft.com/office/drawing/2014/main" id="{5B09E36C-3256-054F-AD2F-08FFD837ACE4}"/>
              </a:ext>
            </a:extLst>
          </p:cNvPr>
          <p:cNvSpPr>
            <a:spLocks noGrp="1"/>
          </p:cNvSpPr>
          <p:nvPr>
            <p:ph type="sldNum" sz="quarter" idx="12"/>
          </p:nvPr>
        </p:nvSpPr>
        <p:spPr/>
        <p:txBody>
          <a:bodyPr/>
          <a:lstStyle/>
          <a:p>
            <a:fld id="{C5DA7052-C423-4619-94C5-7675C9C0BF33}" type="slidenum">
              <a:rPr lang="en-CA" smtClean="0"/>
              <a:pPr/>
              <a:t>87</a:t>
            </a:fld>
            <a:endParaRPr lang="en-CA" dirty="0"/>
          </a:p>
        </p:txBody>
      </p:sp>
    </p:spTree>
    <p:extLst>
      <p:ext uri="{BB962C8B-B14F-4D97-AF65-F5344CB8AC3E}">
        <p14:creationId xmlns:p14="http://schemas.microsoft.com/office/powerpoint/2010/main" val="7157900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1294319" y="461665"/>
            <a:ext cx="9603362" cy="6396335"/>
          </a:xfrm>
          <a:prstGeom prst="rect">
            <a:avLst/>
          </a:prstGeom>
        </p:spPr>
      </p:pic>
      <p:sp>
        <p:nvSpPr>
          <p:cNvPr id="3" name="Slide Number Placeholder 2">
            <a:extLst>
              <a:ext uri="{FF2B5EF4-FFF2-40B4-BE49-F238E27FC236}">
                <a16:creationId xmlns:a16="http://schemas.microsoft.com/office/drawing/2014/main" id="{FE5AF597-895F-BB4A-9A83-56CF7759F295}"/>
              </a:ext>
            </a:extLst>
          </p:cNvPr>
          <p:cNvSpPr>
            <a:spLocks noGrp="1"/>
          </p:cNvSpPr>
          <p:nvPr>
            <p:ph type="sldNum" sz="quarter" idx="12"/>
          </p:nvPr>
        </p:nvSpPr>
        <p:spPr/>
        <p:txBody>
          <a:bodyPr/>
          <a:lstStyle/>
          <a:p>
            <a:fld id="{C5DA7052-C423-4619-94C5-7675C9C0BF33}" type="slidenum">
              <a:rPr lang="en-CA" smtClean="0"/>
              <a:pPr/>
              <a:t>88</a:t>
            </a:fld>
            <a:endParaRPr lang="en-CA" dirty="0"/>
          </a:p>
        </p:txBody>
      </p:sp>
    </p:spTree>
    <p:extLst>
      <p:ext uri="{BB962C8B-B14F-4D97-AF65-F5344CB8AC3E}">
        <p14:creationId xmlns:p14="http://schemas.microsoft.com/office/powerpoint/2010/main" val="147585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st River Trophic Web Md"/>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148389" y="1233805"/>
            <a:ext cx="6043611" cy="4000871"/>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9812740" y="4558352"/>
            <a:ext cx="2538484" cy="996287"/>
          </a:xfrm>
          <a:custGeom>
            <a:avLst/>
            <a:gdLst>
              <a:gd name="connsiteX0" fmla="*/ 573206 w 2538484"/>
              <a:gd name="connsiteY0" fmla="*/ 218364 h 996287"/>
              <a:gd name="connsiteX1" fmla="*/ 709684 w 2538484"/>
              <a:gd name="connsiteY1" fmla="*/ 382138 h 996287"/>
              <a:gd name="connsiteX2" fmla="*/ 887105 w 2538484"/>
              <a:gd name="connsiteY2" fmla="*/ 409433 h 996287"/>
              <a:gd name="connsiteX3" fmla="*/ 968991 w 2538484"/>
              <a:gd name="connsiteY3" fmla="*/ 382138 h 996287"/>
              <a:gd name="connsiteX4" fmla="*/ 1050878 w 2538484"/>
              <a:gd name="connsiteY4" fmla="*/ 191069 h 996287"/>
              <a:gd name="connsiteX5" fmla="*/ 1651379 w 2538484"/>
              <a:gd name="connsiteY5" fmla="*/ 27296 h 996287"/>
              <a:gd name="connsiteX6" fmla="*/ 2265529 w 2538484"/>
              <a:gd name="connsiteY6" fmla="*/ 0 h 996287"/>
              <a:gd name="connsiteX7" fmla="*/ 2524836 w 2538484"/>
              <a:gd name="connsiteY7" fmla="*/ 95535 h 996287"/>
              <a:gd name="connsiteX8" fmla="*/ 2538484 w 2538484"/>
              <a:gd name="connsiteY8" fmla="*/ 996287 h 996287"/>
              <a:gd name="connsiteX9" fmla="*/ 1610436 w 2538484"/>
              <a:gd name="connsiteY9" fmla="*/ 818866 h 996287"/>
              <a:gd name="connsiteX10" fmla="*/ 518615 w 2538484"/>
              <a:gd name="connsiteY10" fmla="*/ 777923 h 996287"/>
              <a:gd name="connsiteX11" fmla="*/ 0 w 2538484"/>
              <a:gd name="connsiteY11" fmla="*/ 655093 h 996287"/>
              <a:gd name="connsiteX12" fmla="*/ 259308 w 2538484"/>
              <a:gd name="connsiteY12" fmla="*/ 218364 h 996287"/>
              <a:gd name="connsiteX13" fmla="*/ 450376 w 2538484"/>
              <a:gd name="connsiteY13" fmla="*/ 204717 h 996287"/>
              <a:gd name="connsiteX14" fmla="*/ 573206 w 2538484"/>
              <a:gd name="connsiteY14" fmla="*/ 218364 h 99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8484" h="996287">
                <a:moveTo>
                  <a:pt x="573206" y="218364"/>
                </a:moveTo>
                <a:lnTo>
                  <a:pt x="709684" y="382138"/>
                </a:lnTo>
                <a:lnTo>
                  <a:pt x="887105" y="409433"/>
                </a:lnTo>
                <a:lnTo>
                  <a:pt x="968991" y="382138"/>
                </a:lnTo>
                <a:lnTo>
                  <a:pt x="1050878" y="191069"/>
                </a:lnTo>
                <a:lnTo>
                  <a:pt x="1651379" y="27296"/>
                </a:lnTo>
                <a:lnTo>
                  <a:pt x="2265529" y="0"/>
                </a:lnTo>
                <a:lnTo>
                  <a:pt x="2524836" y="95535"/>
                </a:lnTo>
                <a:lnTo>
                  <a:pt x="2538484" y="996287"/>
                </a:lnTo>
                <a:lnTo>
                  <a:pt x="1610436" y="818866"/>
                </a:lnTo>
                <a:lnTo>
                  <a:pt x="518615" y="777923"/>
                </a:lnTo>
                <a:lnTo>
                  <a:pt x="0" y="655093"/>
                </a:lnTo>
                <a:lnTo>
                  <a:pt x="259308" y="218364"/>
                </a:lnTo>
                <a:lnTo>
                  <a:pt x="450376" y="204717"/>
                </a:lnTo>
                <a:lnTo>
                  <a:pt x="573206" y="21836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801381" y="4421322"/>
            <a:ext cx="1390619" cy="948426"/>
          </a:xfrm>
          <a:prstGeom prst="rect">
            <a:avLst/>
          </a:prstGeom>
        </p:spPr>
      </p:pic>
      <p:sp>
        <p:nvSpPr>
          <p:cNvPr id="10" name="TextBox 9"/>
          <p:cNvSpPr txBox="1"/>
          <p:nvPr/>
        </p:nvSpPr>
        <p:spPr>
          <a:xfrm>
            <a:off x="0" y="0"/>
            <a:ext cx="12192000" cy="461665"/>
          </a:xfrm>
          <a:prstGeom prst="rect">
            <a:avLst/>
          </a:prstGeom>
          <a:solidFill>
            <a:schemeClr val="accent2">
              <a:lumMod val="75000"/>
            </a:schemeClr>
          </a:solidFill>
        </p:spPr>
        <p:txBody>
          <a:bodyPr wrap="square" rtlCol="0">
            <a:spAutoFit/>
          </a:bodyPr>
          <a:lstStyle/>
          <a:p>
            <a:r>
              <a:rPr lang="en-CA" sz="2400" b="1" dirty="0">
                <a:solidFill>
                  <a:schemeClr val="bg1"/>
                </a:solidFill>
              </a:rPr>
              <a:t>Background</a:t>
            </a:r>
          </a:p>
        </p:txBody>
      </p:sp>
      <p:sp>
        <p:nvSpPr>
          <p:cNvPr id="2" name="Title 1"/>
          <p:cNvSpPr>
            <a:spLocks noGrp="1"/>
          </p:cNvSpPr>
          <p:nvPr>
            <p:ph type="title"/>
          </p:nvPr>
        </p:nvSpPr>
        <p:spPr/>
        <p:txBody>
          <a:bodyPr/>
          <a:lstStyle/>
          <a:p>
            <a:r>
              <a:rPr lang="en-CA" dirty="0"/>
              <a:t>The Model</a:t>
            </a:r>
          </a:p>
        </p:txBody>
      </p:sp>
      <p:sp>
        <p:nvSpPr>
          <p:cNvPr id="3" name="Content Placeholder 2"/>
          <p:cNvSpPr>
            <a:spLocks noGrp="1"/>
          </p:cNvSpPr>
          <p:nvPr>
            <p:ph idx="1"/>
          </p:nvPr>
        </p:nvSpPr>
        <p:spPr>
          <a:xfrm>
            <a:off x="838200" y="1825625"/>
            <a:ext cx="5517676" cy="4351338"/>
          </a:xfrm>
        </p:spPr>
        <p:txBody>
          <a:bodyPr>
            <a:normAutofit/>
          </a:bodyPr>
          <a:lstStyle/>
          <a:p>
            <a:r>
              <a:rPr lang="en-CA" dirty="0" err="1"/>
              <a:t>Allometric</a:t>
            </a:r>
            <a:r>
              <a:rPr lang="en-CA" dirty="0"/>
              <a:t> Trophic Network</a:t>
            </a:r>
          </a:p>
          <a:p>
            <a:pPr lvl="1"/>
            <a:r>
              <a:rPr lang="en-CA" dirty="0"/>
              <a:t>Scales metabolic rates and interactions by body size</a:t>
            </a:r>
          </a:p>
          <a:p>
            <a:r>
              <a:rPr lang="en-CA" dirty="0"/>
              <a:t>Designed by Martinez lab</a:t>
            </a:r>
          </a:p>
          <a:p>
            <a:r>
              <a:rPr lang="en-CA" dirty="0"/>
              <a:t>Each node is a species</a:t>
            </a:r>
          </a:p>
          <a:p>
            <a:r>
              <a:rPr lang="en-CA" dirty="0"/>
              <a:t>Links between nodes are predator-prey interactions</a:t>
            </a:r>
          </a:p>
          <a:p>
            <a:r>
              <a:rPr lang="en-CA" dirty="0"/>
              <a:t>Color is trophic level</a:t>
            </a:r>
          </a:p>
          <a:p>
            <a:r>
              <a:rPr lang="en-CA" dirty="0"/>
              <a:t>Realistic Diets</a:t>
            </a:r>
          </a:p>
          <a:p>
            <a:endParaRPr lang="en-CA" dirty="0"/>
          </a:p>
          <a:p>
            <a:pPr marL="0" indent="0">
              <a:buNone/>
            </a:pPr>
            <a:endParaRPr lang="en-CA" dirty="0"/>
          </a:p>
        </p:txBody>
      </p:sp>
      <p:sp>
        <p:nvSpPr>
          <p:cNvPr id="4" name="TextBox 3"/>
          <p:cNvSpPr txBox="1"/>
          <p:nvPr/>
        </p:nvSpPr>
        <p:spPr>
          <a:xfrm>
            <a:off x="6515100" y="5394960"/>
            <a:ext cx="5234940" cy="1200329"/>
          </a:xfrm>
          <a:prstGeom prst="rect">
            <a:avLst/>
          </a:prstGeom>
          <a:noFill/>
        </p:spPr>
        <p:txBody>
          <a:bodyPr wrap="square" rtlCol="0">
            <a:spAutoFit/>
          </a:bodyPr>
          <a:lstStyle/>
          <a:p>
            <a:r>
              <a:rPr lang="en-CA" dirty="0"/>
              <a:t>Image produced with FoodWeb3D, written by R.J. Williams and provided by the Pacific </a:t>
            </a:r>
            <a:r>
              <a:rPr lang="en-CA" dirty="0" err="1"/>
              <a:t>Ecoinformatics</a:t>
            </a:r>
            <a:r>
              <a:rPr lang="en-CA" dirty="0"/>
              <a:t> and Computational Ecology Lab (www.foodwebs.org, Yoon et al. 2004). </a:t>
            </a:r>
          </a:p>
        </p:txBody>
      </p:sp>
      <p:pic>
        <p:nvPicPr>
          <p:cNvPr id="1028" name="Picture 4" descr="http://www.santafe.edu/media/staff_pictures/220215_Dunne_3-20-2015_Hea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4699" y="0"/>
            <a:ext cx="1257301" cy="12287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tatic.wixstatic.com/media/0a96de_76746c7ee231441581d0f63075ed40c7.jpg/v1/fill/w_155,h_129,al_c,q_80,usm_0.66_1.00_0.01/0a96de_76746c7ee231441581d0f63075ed40c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8324" y="3989"/>
            <a:ext cx="1476375" cy="1228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saudiaquaculturesociety.org/uploads/files/Shrim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9951" y="1272915"/>
            <a:ext cx="1747697" cy="11054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B30E0D-F8AB-A046-82A9-A08A0B445245}"/>
              </a:ext>
            </a:extLst>
          </p:cNvPr>
          <p:cNvSpPr txBox="1"/>
          <p:nvPr/>
        </p:nvSpPr>
        <p:spPr>
          <a:xfrm>
            <a:off x="9553136" y="6642556"/>
            <a:ext cx="2638864" cy="215444"/>
          </a:xfrm>
          <a:prstGeom prst="rect">
            <a:avLst/>
          </a:prstGeom>
          <a:noFill/>
        </p:spPr>
        <p:txBody>
          <a:bodyPr wrap="none" rtlCol="0">
            <a:spAutoFit/>
          </a:bodyPr>
          <a:lstStyle/>
          <a:p>
            <a:r>
              <a:rPr lang="en-US" sz="800" dirty="0"/>
              <a:t>http://</a:t>
            </a:r>
            <a:r>
              <a:rPr lang="en-US" sz="800" dirty="0" err="1"/>
              <a:t>www.ucmp.berkeley.edu</a:t>
            </a:r>
            <a:r>
              <a:rPr lang="en-US" sz="800" dirty="0"/>
              <a:t>/</a:t>
            </a:r>
            <a:r>
              <a:rPr lang="en-US" sz="800" dirty="0" err="1"/>
              <a:t>protista</a:t>
            </a:r>
            <a:r>
              <a:rPr lang="en-US" sz="800" dirty="0"/>
              <a:t>/</a:t>
            </a:r>
            <a:r>
              <a:rPr lang="en-US" sz="800" dirty="0" err="1"/>
              <a:t>rhodophyta.html</a:t>
            </a:r>
            <a:endParaRPr lang="en-US" sz="800" dirty="0"/>
          </a:p>
        </p:txBody>
      </p:sp>
      <p:sp>
        <p:nvSpPr>
          <p:cNvPr id="6" name="Slide Number Placeholder 5">
            <a:extLst>
              <a:ext uri="{FF2B5EF4-FFF2-40B4-BE49-F238E27FC236}">
                <a16:creationId xmlns:a16="http://schemas.microsoft.com/office/drawing/2014/main" id="{CD711A6E-F510-9B47-A155-75116D257F75}"/>
              </a:ext>
            </a:extLst>
          </p:cNvPr>
          <p:cNvSpPr>
            <a:spLocks noGrp="1"/>
          </p:cNvSpPr>
          <p:nvPr>
            <p:ph type="sldNum" sz="quarter" idx="12"/>
          </p:nvPr>
        </p:nvSpPr>
        <p:spPr/>
        <p:txBody>
          <a:bodyPr/>
          <a:lstStyle/>
          <a:p>
            <a:fld id="{C5DA7052-C423-4619-94C5-7675C9C0BF33}" type="slidenum">
              <a:rPr lang="en-CA" smtClean="0"/>
              <a:pPr/>
              <a:t>8</a:t>
            </a:fld>
            <a:endParaRPr lang="en-CA" dirty="0"/>
          </a:p>
        </p:txBody>
      </p:sp>
    </p:spTree>
    <p:extLst>
      <p:ext uri="{BB962C8B-B14F-4D97-AF65-F5344CB8AC3E}">
        <p14:creationId xmlns:p14="http://schemas.microsoft.com/office/powerpoint/2010/main" val="3385104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3" name="Picture 2"/>
          <p:cNvPicPr>
            <a:picLocks noChangeAspect="1"/>
          </p:cNvPicPr>
          <p:nvPr/>
        </p:nvPicPr>
        <p:blipFill>
          <a:blip r:embed="rId3"/>
          <a:stretch>
            <a:fillRect/>
          </a:stretch>
        </p:blipFill>
        <p:spPr>
          <a:xfrm>
            <a:off x="999063" y="461665"/>
            <a:ext cx="10193873" cy="6396335"/>
          </a:xfrm>
          <a:prstGeom prst="rect">
            <a:avLst/>
          </a:prstGeom>
        </p:spPr>
      </p:pic>
      <p:sp>
        <p:nvSpPr>
          <p:cNvPr id="2" name="Slide Number Placeholder 1">
            <a:extLst>
              <a:ext uri="{FF2B5EF4-FFF2-40B4-BE49-F238E27FC236}">
                <a16:creationId xmlns:a16="http://schemas.microsoft.com/office/drawing/2014/main" id="{F4BC2EA9-1050-A447-B892-228B5DA93F43}"/>
              </a:ext>
            </a:extLst>
          </p:cNvPr>
          <p:cNvSpPr>
            <a:spLocks noGrp="1"/>
          </p:cNvSpPr>
          <p:nvPr>
            <p:ph type="sldNum" sz="quarter" idx="12"/>
          </p:nvPr>
        </p:nvSpPr>
        <p:spPr/>
        <p:txBody>
          <a:bodyPr/>
          <a:lstStyle/>
          <a:p>
            <a:fld id="{C5DA7052-C423-4619-94C5-7675C9C0BF33}" type="slidenum">
              <a:rPr lang="en-CA" smtClean="0"/>
              <a:pPr/>
              <a:t>89</a:t>
            </a:fld>
            <a:endParaRPr lang="en-CA" dirty="0"/>
          </a:p>
        </p:txBody>
      </p:sp>
    </p:spTree>
    <p:extLst>
      <p:ext uri="{BB962C8B-B14F-4D97-AF65-F5344CB8AC3E}">
        <p14:creationId xmlns:p14="http://schemas.microsoft.com/office/powerpoint/2010/main" val="8018641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470414" y="461665"/>
            <a:ext cx="11251171" cy="6396335"/>
          </a:xfrm>
          <a:prstGeom prst="rect">
            <a:avLst/>
          </a:prstGeom>
        </p:spPr>
      </p:pic>
      <p:sp>
        <p:nvSpPr>
          <p:cNvPr id="3" name="Slide Number Placeholder 2">
            <a:extLst>
              <a:ext uri="{FF2B5EF4-FFF2-40B4-BE49-F238E27FC236}">
                <a16:creationId xmlns:a16="http://schemas.microsoft.com/office/drawing/2014/main" id="{F8EC7221-D2A1-4D49-9B75-BB7A34C70AED}"/>
              </a:ext>
            </a:extLst>
          </p:cNvPr>
          <p:cNvSpPr>
            <a:spLocks noGrp="1"/>
          </p:cNvSpPr>
          <p:nvPr>
            <p:ph type="sldNum" sz="quarter" idx="12"/>
          </p:nvPr>
        </p:nvSpPr>
        <p:spPr/>
        <p:txBody>
          <a:bodyPr/>
          <a:lstStyle/>
          <a:p>
            <a:fld id="{C5DA7052-C423-4619-94C5-7675C9C0BF33}" type="slidenum">
              <a:rPr lang="en-CA" smtClean="0"/>
              <a:pPr/>
              <a:t>90</a:t>
            </a:fld>
            <a:endParaRPr lang="en-CA" dirty="0"/>
          </a:p>
        </p:txBody>
      </p:sp>
    </p:spTree>
    <p:extLst>
      <p:ext uri="{BB962C8B-B14F-4D97-AF65-F5344CB8AC3E}">
        <p14:creationId xmlns:p14="http://schemas.microsoft.com/office/powerpoint/2010/main" val="17443447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775236" y="461665"/>
            <a:ext cx="6641528" cy="6396335"/>
          </a:xfrm>
          <a:prstGeom prst="rect">
            <a:avLst/>
          </a:prstGeom>
        </p:spPr>
      </p:pic>
      <p:sp>
        <p:nvSpPr>
          <p:cNvPr id="3" name="Slide Number Placeholder 2">
            <a:extLst>
              <a:ext uri="{FF2B5EF4-FFF2-40B4-BE49-F238E27FC236}">
                <a16:creationId xmlns:a16="http://schemas.microsoft.com/office/drawing/2014/main" id="{7FD129DE-9B8B-0247-BC5A-7D9007616FE5}"/>
              </a:ext>
            </a:extLst>
          </p:cNvPr>
          <p:cNvSpPr>
            <a:spLocks noGrp="1"/>
          </p:cNvSpPr>
          <p:nvPr>
            <p:ph type="sldNum" sz="quarter" idx="12"/>
          </p:nvPr>
        </p:nvSpPr>
        <p:spPr/>
        <p:txBody>
          <a:bodyPr/>
          <a:lstStyle/>
          <a:p>
            <a:fld id="{C5DA7052-C423-4619-94C5-7675C9C0BF33}" type="slidenum">
              <a:rPr lang="en-CA" smtClean="0"/>
              <a:pPr/>
              <a:t>91</a:t>
            </a:fld>
            <a:endParaRPr lang="en-CA" dirty="0"/>
          </a:p>
        </p:txBody>
      </p:sp>
    </p:spTree>
    <p:extLst>
      <p:ext uri="{BB962C8B-B14F-4D97-AF65-F5344CB8AC3E}">
        <p14:creationId xmlns:p14="http://schemas.microsoft.com/office/powerpoint/2010/main" val="149335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775236" y="461665"/>
            <a:ext cx="6641528" cy="6396335"/>
          </a:xfrm>
          <a:prstGeom prst="rect">
            <a:avLst/>
          </a:prstGeom>
        </p:spPr>
      </p:pic>
      <p:sp>
        <p:nvSpPr>
          <p:cNvPr id="3" name="Oval 2"/>
          <p:cNvSpPr/>
          <p:nvPr/>
        </p:nvSpPr>
        <p:spPr>
          <a:xfrm>
            <a:off x="8253045" y="5530231"/>
            <a:ext cx="999595" cy="1093307"/>
          </a:xfrm>
          <a:prstGeom prst="ellipse">
            <a:avLst/>
          </a:prstGeom>
          <a:noFill/>
          <a:ln w="79375">
            <a:solidFill>
              <a:srgbClr val="FA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0B1B04F-6833-E947-9941-4A4A4F8201FB}"/>
              </a:ext>
            </a:extLst>
          </p:cNvPr>
          <p:cNvSpPr>
            <a:spLocks noGrp="1"/>
          </p:cNvSpPr>
          <p:nvPr>
            <p:ph type="sldNum" sz="quarter" idx="12"/>
          </p:nvPr>
        </p:nvSpPr>
        <p:spPr/>
        <p:txBody>
          <a:bodyPr/>
          <a:lstStyle/>
          <a:p>
            <a:fld id="{C5DA7052-C423-4619-94C5-7675C9C0BF33}" type="slidenum">
              <a:rPr lang="en-CA" smtClean="0"/>
              <a:pPr/>
              <a:t>92</a:t>
            </a:fld>
            <a:endParaRPr lang="en-CA" dirty="0"/>
          </a:p>
        </p:txBody>
      </p:sp>
    </p:spTree>
    <p:extLst>
      <p:ext uri="{BB962C8B-B14F-4D97-AF65-F5344CB8AC3E}">
        <p14:creationId xmlns:p14="http://schemas.microsoft.com/office/powerpoint/2010/main" val="792580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775236" y="461665"/>
            <a:ext cx="6641528" cy="6396335"/>
          </a:xfrm>
          <a:prstGeom prst="rect">
            <a:avLst/>
          </a:prstGeom>
        </p:spPr>
      </p:pic>
      <p:sp>
        <p:nvSpPr>
          <p:cNvPr id="3" name="Slide Number Placeholder 2">
            <a:extLst>
              <a:ext uri="{FF2B5EF4-FFF2-40B4-BE49-F238E27FC236}">
                <a16:creationId xmlns:a16="http://schemas.microsoft.com/office/drawing/2014/main" id="{8FD53F12-E6A4-404B-BD33-37D3C06840BB}"/>
              </a:ext>
            </a:extLst>
          </p:cNvPr>
          <p:cNvSpPr>
            <a:spLocks noGrp="1"/>
          </p:cNvSpPr>
          <p:nvPr>
            <p:ph type="sldNum" sz="quarter" idx="12"/>
          </p:nvPr>
        </p:nvSpPr>
        <p:spPr/>
        <p:txBody>
          <a:bodyPr/>
          <a:lstStyle/>
          <a:p>
            <a:fld id="{C5DA7052-C423-4619-94C5-7675C9C0BF33}" type="slidenum">
              <a:rPr lang="en-CA" smtClean="0"/>
              <a:pPr/>
              <a:t>93</a:t>
            </a:fld>
            <a:endParaRPr lang="en-CA" dirty="0"/>
          </a:p>
        </p:txBody>
      </p:sp>
    </p:spTree>
    <p:extLst>
      <p:ext uri="{BB962C8B-B14F-4D97-AF65-F5344CB8AC3E}">
        <p14:creationId xmlns:p14="http://schemas.microsoft.com/office/powerpoint/2010/main" val="13579166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2" name="Picture 1"/>
          <p:cNvPicPr>
            <a:picLocks noChangeAspect="1"/>
          </p:cNvPicPr>
          <p:nvPr/>
        </p:nvPicPr>
        <p:blipFill>
          <a:blip r:embed="rId3"/>
          <a:stretch>
            <a:fillRect/>
          </a:stretch>
        </p:blipFill>
        <p:spPr>
          <a:xfrm>
            <a:off x="2775236" y="461665"/>
            <a:ext cx="6641528" cy="6396335"/>
          </a:xfrm>
          <a:prstGeom prst="rect">
            <a:avLst/>
          </a:prstGeom>
        </p:spPr>
      </p:pic>
      <p:sp>
        <p:nvSpPr>
          <p:cNvPr id="3" name="Slide Number Placeholder 2">
            <a:extLst>
              <a:ext uri="{FF2B5EF4-FFF2-40B4-BE49-F238E27FC236}">
                <a16:creationId xmlns:a16="http://schemas.microsoft.com/office/drawing/2014/main" id="{BA7E3BB8-4EB5-FD4E-B6BB-79486486E063}"/>
              </a:ext>
            </a:extLst>
          </p:cNvPr>
          <p:cNvSpPr>
            <a:spLocks noGrp="1"/>
          </p:cNvSpPr>
          <p:nvPr>
            <p:ph type="sldNum" sz="quarter" idx="12"/>
          </p:nvPr>
        </p:nvSpPr>
        <p:spPr/>
        <p:txBody>
          <a:bodyPr/>
          <a:lstStyle/>
          <a:p>
            <a:fld id="{C5DA7052-C423-4619-94C5-7675C9C0BF33}" type="slidenum">
              <a:rPr lang="en-CA" smtClean="0"/>
              <a:pPr/>
              <a:t>94</a:t>
            </a:fld>
            <a:endParaRPr lang="en-CA" dirty="0"/>
          </a:p>
        </p:txBody>
      </p:sp>
    </p:spTree>
    <p:extLst>
      <p:ext uri="{BB962C8B-B14F-4D97-AF65-F5344CB8AC3E}">
        <p14:creationId xmlns:p14="http://schemas.microsoft.com/office/powerpoint/2010/main" val="2078019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Filling out the web</a:t>
            </a:r>
          </a:p>
        </p:txBody>
      </p:sp>
      <p:sp>
        <p:nvSpPr>
          <p:cNvPr id="3" name="Content Placeholder 2"/>
          <p:cNvSpPr>
            <a:spLocks noGrp="1"/>
          </p:cNvSpPr>
          <p:nvPr>
            <p:ph idx="1"/>
          </p:nvPr>
        </p:nvSpPr>
        <p:spPr>
          <a:xfrm>
            <a:off x="838201" y="1825625"/>
            <a:ext cx="7003326" cy="4351338"/>
          </a:xfrm>
        </p:spPr>
        <p:txBody>
          <a:bodyPr>
            <a:normAutofit/>
          </a:bodyPr>
          <a:lstStyle/>
          <a:p>
            <a:r>
              <a:rPr lang="en-CA" dirty="0"/>
              <a:t>So how do we choose what each node in our web is? </a:t>
            </a:r>
          </a:p>
          <a:p>
            <a:r>
              <a:rPr lang="en-CA" dirty="0"/>
              <a:t>Best guess: Use Trophic position</a:t>
            </a:r>
          </a:p>
        </p:txBody>
      </p:sp>
      <p:sp>
        <p:nvSpPr>
          <p:cNvPr id="5" name="Oval 4"/>
          <p:cNvSpPr/>
          <p:nvPr/>
        </p:nvSpPr>
        <p:spPr>
          <a:xfrm>
            <a:off x="8763000"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1</a:t>
            </a:r>
          </a:p>
        </p:txBody>
      </p:sp>
      <p:sp>
        <p:nvSpPr>
          <p:cNvPr id="6" name="Oval 5"/>
          <p:cNvSpPr/>
          <p:nvPr/>
        </p:nvSpPr>
        <p:spPr>
          <a:xfrm>
            <a:off x="10220325" y="4914900"/>
            <a:ext cx="419100" cy="4191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2</a:t>
            </a:r>
          </a:p>
        </p:txBody>
      </p:sp>
      <p:sp>
        <p:nvSpPr>
          <p:cNvPr id="7" name="Oval 6"/>
          <p:cNvSpPr/>
          <p:nvPr/>
        </p:nvSpPr>
        <p:spPr>
          <a:xfrm>
            <a:off x="9429750" y="3867150"/>
            <a:ext cx="419100" cy="4191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3</a:t>
            </a:r>
          </a:p>
        </p:txBody>
      </p:sp>
      <p:cxnSp>
        <p:nvCxnSpPr>
          <p:cNvPr id="8" name="Straight Connector 7"/>
          <p:cNvCxnSpPr>
            <a:stCxn id="7" idx="5"/>
            <a:endCxn id="6" idx="1"/>
          </p:cNvCxnSpPr>
          <p:nvPr/>
        </p:nvCxnSpPr>
        <p:spPr>
          <a:xfrm>
            <a:off x="9787474" y="4224874"/>
            <a:ext cx="494227"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3"/>
            <a:endCxn id="5" idx="7"/>
          </p:cNvCxnSpPr>
          <p:nvPr/>
        </p:nvCxnSpPr>
        <p:spPr>
          <a:xfrm flipH="1">
            <a:off x="9120724" y="4224874"/>
            <a:ext cx="370402" cy="75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343900" y="318293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4</a:t>
            </a:r>
          </a:p>
        </p:txBody>
      </p:sp>
      <p:cxnSp>
        <p:nvCxnSpPr>
          <p:cNvPr id="11" name="Straight Connector 10"/>
          <p:cNvCxnSpPr>
            <a:stCxn id="10" idx="6"/>
            <a:endCxn id="7" idx="1"/>
          </p:cNvCxnSpPr>
          <p:nvPr/>
        </p:nvCxnSpPr>
        <p:spPr>
          <a:xfrm>
            <a:off x="8763000" y="3392488"/>
            <a:ext cx="728126" cy="536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4"/>
            <a:endCxn id="5" idx="1"/>
          </p:cNvCxnSpPr>
          <p:nvPr/>
        </p:nvCxnSpPr>
        <p:spPr>
          <a:xfrm>
            <a:off x="8553450" y="3602038"/>
            <a:ext cx="270926" cy="1374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429875" y="2389188"/>
            <a:ext cx="419100" cy="4191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5</a:t>
            </a:r>
          </a:p>
        </p:txBody>
      </p:sp>
      <p:cxnSp>
        <p:nvCxnSpPr>
          <p:cNvPr id="14" name="Straight Connector 13"/>
          <p:cNvCxnSpPr>
            <a:stCxn id="13" idx="4"/>
            <a:endCxn id="6" idx="0"/>
          </p:cNvCxnSpPr>
          <p:nvPr/>
        </p:nvCxnSpPr>
        <p:spPr>
          <a:xfrm flipH="1">
            <a:off x="10429875" y="2808288"/>
            <a:ext cx="209550" cy="210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7"/>
            <a:endCxn id="13" idx="2"/>
          </p:cNvCxnSpPr>
          <p:nvPr/>
        </p:nvCxnSpPr>
        <p:spPr>
          <a:xfrm flipV="1">
            <a:off x="8701624" y="2598738"/>
            <a:ext cx="1728251" cy="645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010650" y="1690688"/>
            <a:ext cx="419100" cy="4191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solidFill>
                  <a:schemeClr val="bg1"/>
                </a:solidFill>
              </a:rPr>
              <a:t>6</a:t>
            </a:r>
          </a:p>
        </p:txBody>
      </p:sp>
      <p:cxnSp>
        <p:nvCxnSpPr>
          <p:cNvPr id="17" name="Straight Connector 16"/>
          <p:cNvCxnSpPr>
            <a:stCxn id="16" idx="3"/>
            <a:endCxn id="10" idx="0"/>
          </p:cNvCxnSpPr>
          <p:nvPr/>
        </p:nvCxnSpPr>
        <p:spPr>
          <a:xfrm flipH="1">
            <a:off x="8553450" y="2048412"/>
            <a:ext cx="518576" cy="11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4"/>
            <a:endCxn id="7" idx="0"/>
          </p:cNvCxnSpPr>
          <p:nvPr/>
        </p:nvCxnSpPr>
        <p:spPr>
          <a:xfrm>
            <a:off x="9220200" y="2109788"/>
            <a:ext cx="419100" cy="175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descr="http://www.saudiaquaculturesociety.org/uploads/files/Shri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951" y="2839778"/>
            <a:ext cx="1747697" cy="11054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upload.wikimedia.org/wikipedia/commons/d/da/Scorpis_violacea_(Blue_maomao).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923" b="89820" l="0" r="100000"/>
                    </a14:imgEffect>
                  </a14:imgLayer>
                </a14:imgProps>
              </a:ext>
              <a:ext uri="{28A0092B-C50C-407E-A947-70E740481C1C}">
                <a14:useLocalDpi xmlns:a14="http://schemas.microsoft.com/office/drawing/2010/main" val="0"/>
              </a:ext>
            </a:extLst>
          </a:blip>
          <a:srcRect/>
          <a:stretch>
            <a:fillRect/>
          </a:stretch>
        </p:blipFill>
        <p:spPr bwMode="auto">
          <a:xfrm>
            <a:off x="9738299" y="928152"/>
            <a:ext cx="2434651" cy="12548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10782331" y="4712188"/>
            <a:ext cx="1390619" cy="948426"/>
          </a:xfrm>
          <a:prstGeom prst="rect">
            <a:avLst/>
          </a:prstGeom>
        </p:spPr>
      </p:pic>
      <p:sp>
        <p:nvSpPr>
          <p:cNvPr id="27" name="TextBox 26"/>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pic>
        <p:nvPicPr>
          <p:cNvPr id="36" name="Picture 2" descr="Image result for question mark clip art">
            <a:extLst>
              <a:ext uri="{FF2B5EF4-FFF2-40B4-BE49-F238E27FC236}">
                <a16:creationId xmlns:a16="http://schemas.microsoft.com/office/drawing/2014/main" id="{C094CCA7-50C9-D94A-9422-ADBFBDA52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9396" y="4533640"/>
            <a:ext cx="1001527" cy="19241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7EA7361-0DED-3848-8099-7785FCAC761A}"/>
              </a:ext>
            </a:extLst>
          </p:cNvPr>
          <p:cNvSpPr>
            <a:spLocks noGrp="1"/>
          </p:cNvSpPr>
          <p:nvPr>
            <p:ph type="sldNum" sz="quarter" idx="12"/>
          </p:nvPr>
        </p:nvSpPr>
        <p:spPr/>
        <p:txBody>
          <a:bodyPr/>
          <a:lstStyle/>
          <a:p>
            <a:fld id="{C5DA7052-C423-4619-94C5-7675C9C0BF33}" type="slidenum">
              <a:rPr lang="en-CA" smtClean="0"/>
              <a:pPr/>
              <a:t>95</a:t>
            </a:fld>
            <a:endParaRPr lang="en-CA" dirty="0"/>
          </a:p>
        </p:txBody>
      </p:sp>
    </p:spTree>
    <p:extLst>
      <p:ext uri="{BB962C8B-B14F-4D97-AF65-F5344CB8AC3E}">
        <p14:creationId xmlns:p14="http://schemas.microsoft.com/office/powerpoint/2010/main" val="18478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1419 0.01065 L -0.51107 0.33704 " pathEditMode="relative" rAng="0" ptsTypes="AA">
                                      <p:cBhvr>
                                        <p:cTn id="8" dur="2000" spd="-100000" fill="hold"/>
                                        <p:tgtEl>
                                          <p:spTgt spid="22"/>
                                        </p:tgtEl>
                                        <p:attrNameLst>
                                          <p:attrName>ppt_x</p:attrName>
                                          <p:attrName>ppt_y</p:attrName>
                                        </p:attrNameLst>
                                      </p:cBhvr>
                                      <p:rCtr x="-24844" y="16319"/>
                                    </p:animMotion>
                                  </p:childTnLst>
                                </p:cTn>
                              </p:par>
                              <p:par>
                                <p:cTn id="9" presetID="0" presetClass="path" presetSubtype="0" accel="50000" decel="50000" fill="hold" nodeType="withEffect">
                                  <p:stCondLst>
                                    <p:cond delay="0"/>
                                  </p:stCondLst>
                                  <p:childTnLst>
                                    <p:animMotion origin="layout" path="M 0.00625 -0.02153 L -0.51875 0.36365 " pathEditMode="relative" rAng="0" ptsTypes="AA">
                                      <p:cBhvr>
                                        <p:cTn id="10" dur="2000" spd="-100000" fill="hold"/>
                                        <p:tgtEl>
                                          <p:spTgt spid="21"/>
                                        </p:tgtEl>
                                        <p:attrNameLst>
                                          <p:attrName>ppt_x</p:attrName>
                                          <p:attrName>ppt_y</p:attrName>
                                        </p:attrNameLst>
                                      </p:cBhvr>
                                      <p:rCtr x="-26250" y="19259"/>
                                    </p:animMotion>
                                  </p:childTnLst>
                                </p:cTn>
                              </p:par>
                              <p:par>
                                <p:cTn id="11" presetID="0" presetClass="path" presetSubtype="0" accel="50000" decel="50000" fill="hold" nodeType="withEffect">
                                  <p:stCondLst>
                                    <p:cond delay="0"/>
                                  </p:stCondLst>
                                  <p:childTnLst>
                                    <p:animMotion origin="layout" path="M -0.01289 0.02153 L -0.81016 0.10185 " pathEditMode="relative" rAng="0" ptsTypes="AA">
                                      <p:cBhvr>
                                        <p:cTn id="12" dur="2000" spd="-100000" fill="hold"/>
                                        <p:tgtEl>
                                          <p:spTgt spid="31"/>
                                        </p:tgtEl>
                                        <p:attrNameLst>
                                          <p:attrName>ppt_x</p:attrName>
                                          <p:attrName>ppt_y</p:attrName>
                                        </p:attrNameLst>
                                      </p:cBhvr>
                                      <p:rCtr x="-39870" y="4005"/>
                                    </p:animMotion>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System of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690688"/>
                <a:ext cx="12192000" cy="5167312"/>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eqArr>
                        <m:eqArrPr>
                          <m:ctrlPr>
                            <a:rPr lang="en-CA" i="1" smtClean="0">
                              <a:latin typeface="Cambria Math" panose="02040503050406030204" pitchFamily="18" charset="0"/>
                            </a:rPr>
                          </m:ctrlPr>
                        </m:eqArrPr>
                        <m:e>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𝑖</m:t>
                                  </m:r>
                                </m:sub>
                              </m:sSub>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𝑖</m:t>
                              </m:r>
                            </m:sub>
                          </m:sSub>
                          <m:d>
                            <m:dPr>
                              <m:ctrlPr>
                                <a:rPr lang="en-CA" i="1">
                                  <a:latin typeface="Cambria Math" panose="02040503050406030204" pitchFamily="18" charset="0"/>
                                </a:rPr>
                              </m:ctrlPr>
                            </m:dPr>
                            <m:e>
                              <m:r>
                                <a:rPr lang="en-CA" i="1">
                                  <a:latin typeface="Cambria Math" panose="02040503050406030204" pitchFamily="18" charset="0"/>
                                </a:rPr>
                                <m:t>1−</m:t>
                              </m:r>
                              <m:nary>
                                <m:naryPr>
                                  <m:chr m:val="∑"/>
                                  <m:limLoc m:val="undOvr"/>
                                  <m:grow m:val="on"/>
                                  <m:supHide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m:t>
                                  </m:r>
                                  <m:r>
                                    <m:rPr>
                                      <m:nor/>
                                    </m:rPr>
                                    <a:rPr lang="en-CA"/>
                                    <m:t>Autotrophs</m:t>
                                  </m:r>
                                </m:sub>
                                <m:sup/>
                                <m:e>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𝑗</m:t>
                                          </m:r>
                                        </m:sub>
                                      </m:sSub>
                                    </m:num>
                                    <m:den>
                                      <m:r>
                                        <a:rPr lang="en-CA" i="1">
                                          <a:latin typeface="Cambria Math" panose="02040503050406030204" pitchFamily="18" charset="0"/>
                                        </a:rPr>
                                        <m:t>𝐾</m:t>
                                      </m:r>
                                    </m:den>
                                  </m:f>
                                </m:e>
                              </m:nary>
                            </m:e>
                          </m:d>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𝑖</m:t>
                              </m:r>
                            </m:sub>
                          </m:sSub>
                          <m:r>
                            <a:rPr lang="en-CA" i="1">
                              <a:latin typeface="Cambria Math" panose="02040503050406030204" pitchFamily="18" charset="0"/>
                            </a:rPr>
                            <m:t>−</m:t>
                          </m:r>
                          <m:nary>
                            <m:naryPr>
                              <m:chr m:val="∑"/>
                              <m:limLoc m:val="undOvr"/>
                              <m:grow m:val="on"/>
                              <m:supHide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m:t>
                              </m:r>
                              <m:r>
                                <m:rPr>
                                  <m:nor/>
                                </m:rPr>
                                <a:rPr lang="en-CA"/>
                                <m:t>Consumers</m:t>
                              </m:r>
                            </m:sub>
                            <m:sup/>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𝑗</m:t>
                                  </m:r>
                                </m:sub>
                              </m:sSub>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𝑗𝑖</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𝑗</m:t>
                                  </m:r>
                                </m:sub>
                              </m:sSub>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𝐹</m:t>
                                      </m:r>
                                    </m:e>
                                    <m:sub>
                                      <m:r>
                                        <a:rPr lang="en-CA" i="1">
                                          <a:latin typeface="Cambria Math" panose="02040503050406030204" pitchFamily="18" charset="0"/>
                                        </a:rPr>
                                        <m:t>𝑗𝑖</m:t>
                                      </m:r>
                                    </m:sub>
                                  </m:sSub>
                                </m:num>
                                <m:den>
                                  <m:sSub>
                                    <m:sSubPr>
                                      <m:ctrlPr>
                                        <a:rPr lang="en-CA" i="1">
                                          <a:latin typeface="Cambria Math" panose="02040503050406030204" pitchFamily="18" charset="0"/>
                                        </a:rPr>
                                      </m:ctrlPr>
                                    </m:sSubPr>
                                    <m:e>
                                      <m:r>
                                        <a:rPr lang="en-CA" i="1">
                                          <a:latin typeface="Cambria Math" panose="02040503050406030204" pitchFamily="18" charset="0"/>
                                        </a:rPr>
                                        <m:t>𝑒</m:t>
                                      </m:r>
                                    </m:e>
                                    <m:sub>
                                      <m:r>
                                        <a:rPr lang="en-CA" i="1">
                                          <a:latin typeface="Cambria Math" panose="02040503050406030204" pitchFamily="18" charset="0"/>
                                        </a:rPr>
                                        <m:t>𝑗𝑖</m:t>
                                      </m:r>
                                    </m:sub>
                                  </m:sSub>
                                </m:den>
                              </m:f>
                            </m:e>
                          </m:nary>
                        </m:e>
                      </m:eqArr>
                    </m:oMath>
                  </m:oMathPara>
                </a14:m>
                <a:endParaRPr lang="en-CA" dirty="0"/>
              </a:p>
              <a:p>
                <a:pPr marL="0" indent="0">
                  <a:buNone/>
                </a:pPr>
                <a:br>
                  <a:rPr lang="en-CA" dirty="0"/>
                </a:br>
                <a14:m>
                  <m:oMathPara xmlns:m="http://schemas.openxmlformats.org/officeDocument/2006/math">
                    <m:oMathParaPr>
                      <m:jc m:val="centerGroup"/>
                    </m:oMathParaPr>
                    <m:oMath xmlns:m="http://schemas.openxmlformats.org/officeDocument/2006/math">
                      <m:eqArr>
                        <m:eqArrPr>
                          <m:ctrlPr>
                            <a:rPr lang="en-CA" i="1">
                              <a:latin typeface="Cambria Math" panose="02040503050406030204" pitchFamily="18" charset="0"/>
                            </a:rPr>
                          </m:ctrlPr>
                        </m:eqArrPr>
                        <m:e>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𝑖</m:t>
                                  </m:r>
                                </m:sub>
                              </m:sSub>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rPr>
                                <m:t>𝑚</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𝑖</m:t>
                              </m:r>
                            </m:sub>
                          </m:sSub>
                          <m:r>
                            <a:rPr lang="en-CA" i="1">
                              <a:latin typeface="Cambria Math" panose="02040503050406030204" pitchFamily="18" charset="0"/>
                            </a:rPr>
                            <m:t>+</m:t>
                          </m:r>
                          <m:nary>
                            <m:naryPr>
                              <m:chr m:val="∑"/>
                              <m:limLoc m:val="undOvr"/>
                              <m:grow m:val="on"/>
                              <m:supHide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m:t>
                              </m:r>
                              <m:r>
                                <m:rPr>
                                  <m:nor/>
                                </m:rPr>
                                <a:rPr lang="en-CA"/>
                                <m:t>Resources</m:t>
                              </m:r>
                            </m:sub>
                            <m:sup/>
                            <m:e>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rPr>
                                    <m:t>𝑎</m:t>
                                  </m:r>
                                </m:sub>
                              </m:sSub>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𝑖𝑗</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𝑖</m:t>
                                  </m:r>
                                </m:sub>
                              </m:sSub>
                              <m:sSub>
                                <m:sSubPr>
                                  <m:ctrlPr>
                                    <a:rPr lang="en-CA" i="1">
                                      <a:latin typeface="Cambria Math" panose="02040503050406030204" pitchFamily="18" charset="0"/>
                                    </a:rPr>
                                  </m:ctrlPr>
                                </m:sSubPr>
                                <m:e>
                                  <m:r>
                                    <a:rPr lang="en-CA" i="1">
                                      <a:latin typeface="Cambria Math" panose="02040503050406030204" pitchFamily="18" charset="0"/>
                                    </a:rPr>
                                    <m:t>𝐹</m:t>
                                  </m:r>
                                </m:e>
                                <m:sub>
                                  <m:r>
                                    <a:rPr lang="en-CA" i="1">
                                      <a:latin typeface="Cambria Math" panose="02040503050406030204" pitchFamily="18" charset="0"/>
                                    </a:rPr>
                                    <m:t>𝑖𝑗</m:t>
                                  </m:r>
                                </m:sub>
                              </m:sSub>
                            </m:e>
                          </m:nary>
                          <m:r>
                            <a:rPr lang="en-CA" i="1">
                              <a:latin typeface="Cambria Math" panose="02040503050406030204" pitchFamily="18" charset="0"/>
                            </a:rPr>
                            <m:t>−</m:t>
                          </m:r>
                          <m:nary>
                            <m:naryPr>
                              <m:chr m:val="∑"/>
                              <m:limLoc m:val="undOvr"/>
                              <m:grow m:val="on"/>
                              <m:supHide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m:t>
                              </m:r>
                              <m:r>
                                <m:rPr>
                                  <m:nor/>
                                </m:rPr>
                                <a:rPr lang="en-CA"/>
                                <m:t>Consumers</m:t>
                              </m:r>
                            </m:sub>
                            <m:sup/>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𝑗</m:t>
                                  </m:r>
                                </m:sub>
                              </m:sSub>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𝑗𝑖</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𝑗</m:t>
                                  </m:r>
                                </m:sub>
                              </m:sSub>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𝐹</m:t>
                                      </m:r>
                                    </m:e>
                                    <m:sub>
                                      <m:r>
                                        <a:rPr lang="en-CA" i="1">
                                          <a:latin typeface="Cambria Math" panose="02040503050406030204" pitchFamily="18" charset="0"/>
                                        </a:rPr>
                                        <m:t>𝑗𝑖</m:t>
                                      </m:r>
                                    </m:sub>
                                  </m:sSub>
                                </m:num>
                                <m:den>
                                  <m:sSub>
                                    <m:sSubPr>
                                      <m:ctrlPr>
                                        <a:rPr lang="en-CA" i="1">
                                          <a:latin typeface="Cambria Math" panose="02040503050406030204" pitchFamily="18" charset="0"/>
                                        </a:rPr>
                                      </m:ctrlPr>
                                    </m:sSubPr>
                                    <m:e>
                                      <m:r>
                                        <a:rPr lang="en-CA" i="1">
                                          <a:latin typeface="Cambria Math" panose="02040503050406030204" pitchFamily="18" charset="0"/>
                                        </a:rPr>
                                        <m:t>𝑒</m:t>
                                      </m:r>
                                    </m:e>
                                    <m:sub>
                                      <m:r>
                                        <a:rPr lang="en-CA" i="1">
                                          <a:latin typeface="Cambria Math" panose="02040503050406030204" pitchFamily="18" charset="0"/>
                                        </a:rPr>
                                        <m:t>𝑗𝑖</m:t>
                                      </m:r>
                                    </m:sub>
                                  </m:sSub>
                                </m:den>
                              </m:f>
                            </m:e>
                          </m:nary>
                        </m:e>
                      </m:eqArr>
                    </m:oMath>
                  </m:oMathPara>
                </a14:m>
                <a:endParaRPr lang="en-CA" dirty="0"/>
              </a:p>
              <a:p>
                <a:pPr marL="0" indent="0">
                  <a:buNone/>
                </a:pPr>
                <a:endParaRPr lang="en-CA" dirty="0"/>
              </a:p>
              <a:p>
                <a:pPr marL="0" indent="0">
                  <a:buNone/>
                </a:pPr>
                <a:endParaRPr lang="en-CA" dirty="0"/>
              </a:p>
              <a:p>
                <a:pPr marL="0" indent="0">
                  <a:buNone/>
                </a:pPr>
                <a14:m>
                  <m:oMathPara xmlns:m="http://schemas.openxmlformats.org/officeDocument/2006/math">
                    <m:oMathParaPr>
                      <m:jc m:val="centerGroup"/>
                    </m:oMathParaPr>
                    <m:oMath xmlns:m="http://schemas.openxmlformats.org/officeDocument/2006/math">
                      <m:eqArr>
                        <m:eqArrPr>
                          <m:ctrlPr>
                            <a:rPr lang="en-CA" i="1">
                              <a:latin typeface="Cambria Math" panose="02040503050406030204" pitchFamily="18" charset="0"/>
                            </a:rPr>
                          </m:ctrlPr>
                        </m:eqArrPr>
                        <m:e>
                          <m:sSub>
                            <m:sSubPr>
                              <m:ctrlPr>
                                <a:rPr lang="en-CA" i="1">
                                  <a:latin typeface="Cambria Math" panose="02040503050406030204" pitchFamily="18" charset="0"/>
                                </a:rPr>
                              </m:ctrlPr>
                            </m:sSubPr>
                            <m:e>
                              <m:r>
                                <a:rPr lang="en-CA" i="1">
                                  <a:latin typeface="Cambria Math" panose="02040503050406030204" pitchFamily="18" charset="0"/>
                                </a:rPr>
                                <m:t>𝐹</m:t>
                              </m:r>
                            </m:e>
                            <m:sub>
                              <m:r>
                                <a:rPr lang="en-CA" i="1">
                                  <a:latin typeface="Cambria Math" panose="02040503050406030204" pitchFamily="18" charset="0"/>
                                </a:rPr>
                                <m:t>𝑖𝑗</m:t>
                              </m:r>
                            </m:sub>
                          </m:sSub>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𝑖𝑗</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r>
                                    <a:rPr lang="en-CA" i="1">
                                      <a:latin typeface="Cambria Math" panose="02040503050406030204" pitchFamily="18" charset="0"/>
                                    </a:rPr>
                                    <m:t>𝑗</m:t>
                                  </m:r>
                                </m:sub>
                                <m:sup>
                                  <m:r>
                                    <a:rPr lang="en-CA" i="1">
                                      <a:latin typeface="Cambria Math" panose="02040503050406030204" pitchFamily="18" charset="0"/>
                                    </a:rPr>
                                    <m:t>h</m:t>
                                  </m:r>
                                </m:sup>
                              </m:sSubSup>
                            </m:num>
                            <m:den>
                              <m:sSubSup>
                                <m:sSubSupPr>
                                  <m:ctrlPr>
                                    <a:rPr lang="en-CA" i="1">
                                      <a:latin typeface="Cambria Math" panose="02040503050406030204" pitchFamily="18" charset="0"/>
                                    </a:rPr>
                                  </m:ctrlPr>
                                </m:sSubSupPr>
                                <m:e>
                                  <m:r>
                                    <a:rPr lang="en-CA" i="1">
                                      <a:latin typeface="Cambria Math" panose="02040503050406030204" pitchFamily="18" charset="0"/>
                                    </a:rPr>
                                    <m:t>𝐵</m:t>
                                  </m:r>
                                </m:e>
                                <m:sub>
                                  <m:sSub>
                                    <m:sSubPr>
                                      <m:ctrlPr>
                                        <a:rPr lang="en-CA" i="1">
                                          <a:latin typeface="Cambria Math" panose="02040503050406030204" pitchFamily="18" charset="0"/>
                                        </a:rPr>
                                      </m:ctrlPr>
                                    </m:sSubPr>
                                    <m:e>
                                      <m:r>
                                        <a:rPr lang="en-CA" i="1">
                                          <a:latin typeface="Cambria Math" panose="02040503050406030204" pitchFamily="18" charset="0"/>
                                        </a:rPr>
                                        <m:t>0</m:t>
                                      </m:r>
                                    </m:e>
                                    <m:sub>
                                      <m:r>
                                        <a:rPr lang="en-CA" i="1">
                                          <a:latin typeface="Cambria Math" panose="02040503050406030204" pitchFamily="18" charset="0"/>
                                        </a:rPr>
                                        <m:t>𝑖𝑗</m:t>
                                      </m:r>
                                    </m:sub>
                                  </m:sSub>
                                </m:sub>
                                <m:sup>
                                  <m:r>
                                    <a:rPr lang="en-CA" i="1">
                                      <a:latin typeface="Cambria Math" panose="02040503050406030204" pitchFamily="18" charset="0"/>
                                    </a:rPr>
                                    <m:t>h</m:t>
                                  </m:r>
                                </m:sup>
                              </m:sSubSup>
                              <m:r>
                                <a:rPr lang="en-CA" i="1">
                                  <a:latin typeface="Cambria Math" panose="02040503050406030204" pitchFamily="18" charset="0"/>
                                </a:rPr>
                                <m:t>+</m:t>
                              </m:r>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𝑘𝑗</m:t>
                                      </m:r>
                                    </m:sub>
                                  </m:sSub>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𝑘𝑗</m:t>
                                      </m:r>
                                    </m:sub>
                                  </m:sSub>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𝑖𝑘</m:t>
                                      </m:r>
                                    </m:sub>
                                  </m:sSub>
                                  <m:sSub>
                                    <m:sSubPr>
                                      <m:ctrlPr>
                                        <a:rPr lang="en-CA" i="1">
                                          <a:latin typeface="Cambria Math" panose="02040503050406030204" pitchFamily="18" charset="0"/>
                                        </a:rPr>
                                      </m:ctrlPr>
                                    </m:sSubPr>
                                    <m:e>
                                      <m:r>
                                        <a:rPr lang="en-CA" i="1">
                                          <a:latin typeface="Cambria Math" panose="02040503050406030204" pitchFamily="18" charset="0"/>
                                        </a:rPr>
                                        <m:t>𝐵</m:t>
                                      </m:r>
                                    </m:e>
                                    <m:sub>
                                      <m:r>
                                        <a:rPr lang="en-CA" i="1">
                                          <a:latin typeface="Cambria Math" panose="02040503050406030204" pitchFamily="18" charset="0"/>
                                        </a:rPr>
                                        <m:t>𝑘</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sSub>
                                        <m:sSubPr>
                                          <m:ctrlPr>
                                            <a:rPr lang="en-CA" i="1">
                                              <a:latin typeface="Cambria Math" panose="02040503050406030204" pitchFamily="18" charset="0"/>
                                            </a:rPr>
                                          </m:ctrlPr>
                                        </m:sSubPr>
                                        <m:e>
                                          <m:r>
                                            <a:rPr lang="en-CA" i="1">
                                              <a:latin typeface="Cambria Math" panose="02040503050406030204" pitchFamily="18" charset="0"/>
                                            </a:rPr>
                                            <m:t>0</m:t>
                                          </m:r>
                                        </m:e>
                                        <m:sub>
                                          <m:r>
                                            <a:rPr lang="en-CA" i="1">
                                              <a:latin typeface="Cambria Math" panose="02040503050406030204" pitchFamily="18" charset="0"/>
                                            </a:rPr>
                                            <m:t>𝑘𝑗</m:t>
                                          </m:r>
                                        </m:sub>
                                      </m:sSub>
                                    </m:sub>
                                    <m:sup>
                                      <m:r>
                                        <a:rPr lang="en-CA" i="1">
                                          <a:latin typeface="Cambria Math" panose="02040503050406030204" pitchFamily="18" charset="0"/>
                                        </a:rPr>
                                        <m:t>h</m:t>
                                      </m:r>
                                    </m:sup>
                                  </m:sSubSup>
                                </m:e>
                              </m:nary>
                              <m:r>
                                <a:rPr lang="en-CA" i="1">
                                  <a:latin typeface="Cambria Math" panose="02040503050406030204" pitchFamily="18" charset="0"/>
                                </a:rPr>
                                <m:t>+</m:t>
                              </m:r>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𝑘</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𝑖𝑘</m:t>
                                      </m:r>
                                    </m:sub>
                                  </m:sSub>
                                  <m:sSubSup>
                                    <m:sSubSupPr>
                                      <m:ctrlPr>
                                        <a:rPr lang="en-CA" i="1">
                                          <a:latin typeface="Cambria Math" panose="02040503050406030204" pitchFamily="18" charset="0"/>
                                        </a:rPr>
                                      </m:ctrlPr>
                                    </m:sSubSupPr>
                                    <m:e>
                                      <m:r>
                                        <a:rPr lang="en-CA" i="1">
                                          <a:latin typeface="Cambria Math" panose="02040503050406030204" pitchFamily="18" charset="0"/>
                                        </a:rPr>
                                        <m:t>𝐵</m:t>
                                      </m:r>
                                    </m:e>
                                    <m:sub>
                                      <m:r>
                                        <a:rPr lang="en-CA" i="1">
                                          <a:latin typeface="Cambria Math" panose="02040503050406030204" pitchFamily="18" charset="0"/>
                                        </a:rPr>
                                        <m:t>𝑘</m:t>
                                      </m:r>
                                    </m:sub>
                                    <m:sup>
                                      <m:r>
                                        <a:rPr lang="en-CA" i="1">
                                          <a:latin typeface="Cambria Math" panose="02040503050406030204" pitchFamily="18" charset="0"/>
                                        </a:rPr>
                                        <m:t>h</m:t>
                                      </m:r>
                                    </m:sup>
                                  </m:sSubSup>
                                </m:e>
                              </m:nary>
                            </m:den>
                          </m:f>
                        </m:e>
                        <m:e>
                          <m:sSub>
                            <m:sSubPr>
                              <m:ctrlPr>
                                <a:rPr lang="en-CA" i="1">
                                  <a:latin typeface="Cambria Math" panose="02040503050406030204" pitchFamily="18" charset="0"/>
                                </a:rPr>
                              </m:ctrlPr>
                            </m:sSubPr>
                            <m:e>
                              <m:r>
                                <a:rPr lang="en-CA" i="1">
                                  <a:latin typeface="Cambria Math" panose="02040503050406030204" pitchFamily="18" charset="0"/>
                                </a:rPr>
                                <m:t>𝜔</m:t>
                              </m:r>
                            </m:e>
                            <m:sub>
                              <m:r>
                                <a:rPr lang="en-CA" i="1">
                                  <a:latin typeface="Cambria Math" panose="02040503050406030204" pitchFamily="18" charset="0"/>
                                </a:rPr>
                                <m:t>𝑖𝑗</m:t>
                              </m:r>
                            </m:sub>
                          </m:sSub>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num>
                            <m:den>
                              <m:sSub>
                                <m:sSubPr>
                                  <m:ctrlPr>
                                    <a:rPr lang="en-CA" i="1">
                                      <a:latin typeface="Cambria Math" panose="02040503050406030204" pitchFamily="18" charset="0"/>
                                    </a:rPr>
                                  </m:ctrlPr>
                                </m:sSubPr>
                                <m:e>
                                  <m:r>
                                    <a:rPr lang="en-CA" i="1">
                                      <a:latin typeface="Cambria Math" panose="02040503050406030204" pitchFamily="18" charset="0"/>
                                    </a:rPr>
                                    <m:t>𝜂</m:t>
                                  </m:r>
                                </m:e>
                                <m:sub>
                                  <m:r>
                                    <a:rPr lang="en-CA" i="1">
                                      <a:latin typeface="Cambria Math" panose="02040503050406030204" pitchFamily="18" charset="0"/>
                                    </a:rPr>
                                    <m:t>𝑖</m:t>
                                  </m:r>
                                </m:sub>
                              </m:sSub>
                            </m:den>
                          </m:f>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num>
                            <m:den>
                              <m:nary>
                                <m:naryPr>
                                  <m:chr m:val="∑"/>
                                  <m:limLoc m:val="undOvr"/>
                                  <m:grow m:val="on"/>
                                  <m:ctrlPr>
                                    <a:rPr lang="en-CA" i="1">
                                      <a:latin typeface="Cambria Math" panose="02040503050406030204" pitchFamily="18" charset="0"/>
                                    </a:rPr>
                                  </m:ctrlPr>
                                </m:naryPr>
                                <m:sub>
                                  <m: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𝑆</m:t>
                                  </m:r>
                                </m:sup>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𝑖𝑗</m:t>
                                      </m:r>
                                    </m:sub>
                                  </m:sSub>
                                </m:e>
                              </m:nary>
                            </m:den>
                          </m:f>
                        </m:e>
                      </m:eqArr>
                    </m:oMath>
                  </m:oMathPara>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690688"/>
                <a:ext cx="12192000" cy="5167312"/>
              </a:xfrm>
              <a:blipFill>
                <a:blip r:embed="rId3"/>
                <a:stretch>
                  <a:fillRect t="-40441" b="-28186"/>
                </a:stretch>
              </a:blipFill>
            </p:spPr>
            <p:txBody>
              <a:bodyPr/>
              <a:lstStyle/>
              <a:p>
                <a:r>
                  <a:rPr lang="en-US">
                    <a:noFill/>
                  </a:rPr>
                  <a:t> </a:t>
                </a:r>
              </a:p>
            </p:txBody>
          </p:sp>
        </mc:Fallback>
      </mc:AlternateContent>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5" name="TextBox 4">
            <a:extLst>
              <a:ext uri="{FF2B5EF4-FFF2-40B4-BE49-F238E27FC236}">
                <a16:creationId xmlns:a16="http://schemas.microsoft.com/office/drawing/2014/main" id="{DC92CB51-EF33-224A-BCD9-DCF143A56AFA}"/>
              </a:ext>
            </a:extLst>
          </p:cNvPr>
          <p:cNvSpPr txBox="1"/>
          <p:nvPr/>
        </p:nvSpPr>
        <p:spPr>
          <a:xfrm>
            <a:off x="192952" y="1824980"/>
            <a:ext cx="1902548" cy="461665"/>
          </a:xfrm>
          <a:prstGeom prst="rect">
            <a:avLst/>
          </a:prstGeom>
          <a:noFill/>
        </p:spPr>
        <p:txBody>
          <a:bodyPr wrap="square" rtlCol="0">
            <a:spAutoFit/>
          </a:bodyPr>
          <a:lstStyle/>
          <a:p>
            <a:r>
              <a:rPr lang="en-CA" sz="2400" dirty="0"/>
              <a:t>Autotrophs</a:t>
            </a:r>
          </a:p>
        </p:txBody>
      </p:sp>
      <p:sp>
        <p:nvSpPr>
          <p:cNvPr id="6" name="TextBox 5">
            <a:extLst>
              <a:ext uri="{FF2B5EF4-FFF2-40B4-BE49-F238E27FC236}">
                <a16:creationId xmlns:a16="http://schemas.microsoft.com/office/drawing/2014/main" id="{537E6C0D-BC8A-0E40-959D-BDADAEC4C258}"/>
              </a:ext>
            </a:extLst>
          </p:cNvPr>
          <p:cNvSpPr txBox="1"/>
          <p:nvPr/>
        </p:nvSpPr>
        <p:spPr>
          <a:xfrm>
            <a:off x="192952" y="2919711"/>
            <a:ext cx="1902548" cy="461665"/>
          </a:xfrm>
          <a:prstGeom prst="rect">
            <a:avLst/>
          </a:prstGeom>
          <a:noFill/>
        </p:spPr>
        <p:txBody>
          <a:bodyPr wrap="square" rtlCol="0">
            <a:spAutoFit/>
          </a:bodyPr>
          <a:lstStyle/>
          <a:p>
            <a:r>
              <a:rPr lang="en-CA" sz="2400" dirty="0"/>
              <a:t>Consumers</a:t>
            </a:r>
          </a:p>
        </p:txBody>
      </p:sp>
      <p:sp>
        <p:nvSpPr>
          <p:cNvPr id="4" name="Slide Number Placeholder 3">
            <a:extLst>
              <a:ext uri="{FF2B5EF4-FFF2-40B4-BE49-F238E27FC236}">
                <a16:creationId xmlns:a16="http://schemas.microsoft.com/office/drawing/2014/main" id="{9A247B11-2712-8B4B-B75C-25D32AD34631}"/>
              </a:ext>
            </a:extLst>
          </p:cNvPr>
          <p:cNvSpPr>
            <a:spLocks noGrp="1"/>
          </p:cNvSpPr>
          <p:nvPr>
            <p:ph type="sldNum" sz="quarter" idx="12"/>
          </p:nvPr>
        </p:nvSpPr>
        <p:spPr/>
        <p:txBody>
          <a:bodyPr/>
          <a:lstStyle/>
          <a:p>
            <a:fld id="{C5DA7052-C423-4619-94C5-7675C9C0BF33}" type="slidenum">
              <a:rPr lang="en-CA" smtClean="0"/>
              <a:pPr/>
              <a:t>96</a:t>
            </a:fld>
            <a:endParaRPr lang="en-CA" dirty="0"/>
          </a:p>
        </p:txBody>
      </p:sp>
    </p:spTree>
    <p:extLst>
      <p:ext uri="{BB962C8B-B14F-4D97-AF65-F5344CB8AC3E}">
        <p14:creationId xmlns:p14="http://schemas.microsoft.com/office/powerpoint/2010/main" val="2544996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Metabolic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Metabolic rate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per unit of body weight (</a:t>
                </a:r>
                <a14:m>
                  <m:oMath xmlns:m="http://schemas.openxmlformats.org/officeDocument/2006/math">
                    <m:r>
                      <a:rPr lang="en-US" i="1">
                        <a:latin typeface="Cambria Math" panose="02040503050406030204" pitchFamily="18" charset="0"/>
                      </a:rPr>
                      <m:t>𝑀</m:t>
                    </m:r>
                  </m:oMath>
                </a14:m>
                <a:r>
                  <a:rPr lang="en-US" dirty="0"/>
                  <a:t>):</a:t>
                </a:r>
                <a:endParaRPr lang="en-CA" i="1" dirty="0"/>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CA" i="1">
                            <a:latin typeface="Cambria Math" panose="02040503050406030204" pitchFamily="18" charset="0"/>
                          </a:rPr>
                        </m:ctrlPr>
                      </m:dPr>
                      <m:e>
                        <m:m>
                          <m:mPr>
                            <m:plcHide m:val="on"/>
                            <m:mcs>
                              <m:mc>
                                <m:mcPr>
                                  <m:count m:val="2"/>
                                  <m:mcJc m:val="center"/>
                                </m:mcPr>
                              </m:mc>
                            </m:mcs>
                            <m:ctrlPr>
                              <a:rPr lang="en-CA" i="1">
                                <a:latin typeface="Cambria Math" panose="02040503050406030204" pitchFamily="18" charset="0"/>
                              </a:rPr>
                            </m:ctrlPr>
                          </m:mPr>
                          <m:mr>
                            <m:e>
                              <m:r>
                                <a:rPr lang="en-US" i="1">
                                  <a:latin typeface="Cambria Math" panose="02040503050406030204" pitchFamily="18" charset="0"/>
                                </a:rPr>
                                <m:t>0,</m:t>
                              </m:r>
                            </m:e>
                            <m:e>
                              <m:r>
                                <m:rPr>
                                  <m:nor/>
                                </m:rPr>
                                <a:rPr lang="en-US"/>
                                <m:t> </m:t>
                              </m:r>
                              <m:r>
                                <m:rPr>
                                  <m:nor/>
                                </m:rPr>
                                <a:rPr lang="en-US"/>
                                <m:t>for</m:t>
                              </m:r>
                              <m:r>
                                <m:rPr>
                                  <m:nor/>
                                </m:rPr>
                                <a:rPr lang="en-US"/>
                                <m:t> </m:t>
                              </m:r>
                              <m:r>
                                <m:rPr>
                                  <m:nor/>
                                </m:rPr>
                                <a:rPr lang="en-US"/>
                                <m:t>autotrophs</m:t>
                              </m:r>
                            </m:e>
                          </m:mr>
                          <m:mr>
                            <m:e>
                              <m:r>
                                <a:rPr lang="en-US" i="1">
                                  <a:latin typeface="Cambria Math" panose="02040503050406030204" pitchFamily="18" charset="0"/>
                                </a:rPr>
                                <m:t>0.314</m:t>
                              </m:r>
                              <m:sSup>
                                <m:sSupPr>
                                  <m:ctrlPr>
                                    <a:rPr lang="en-CA"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−0.15</m:t>
                                  </m:r>
                                </m:sup>
                              </m:sSup>
                              <m:r>
                                <a:rPr lang="en-US" i="1">
                                  <a:latin typeface="Cambria Math" panose="02040503050406030204" pitchFamily="18" charset="0"/>
                                </a:rPr>
                                <m:t>,</m:t>
                              </m:r>
                            </m:e>
                            <m:e>
                              <m:r>
                                <m:rPr>
                                  <m:nor/>
                                </m:rPr>
                                <a:rPr lang="en-US"/>
                                <m:t> </m:t>
                              </m:r>
                              <m:r>
                                <m:rPr>
                                  <m:nor/>
                                </m:rPr>
                                <a:rPr lang="en-US"/>
                                <m:t>for</m:t>
                              </m:r>
                              <m:r>
                                <m:rPr>
                                  <m:nor/>
                                </m:rPr>
                                <a:rPr lang="en-US"/>
                                <m:t> </m:t>
                              </m:r>
                              <m:r>
                                <m:rPr>
                                  <m:nor/>
                                </m:rPr>
                                <a:rPr lang="en-US"/>
                                <m:t>invertebrates</m:t>
                              </m:r>
                            </m:e>
                          </m:mr>
                          <m:mr>
                            <m:e>
                              <m:r>
                                <a:rPr lang="en-US" i="1">
                                  <a:latin typeface="Cambria Math" panose="02040503050406030204" pitchFamily="18" charset="0"/>
                                </a:rPr>
                                <m:t>0.88</m:t>
                              </m:r>
                              <m:sSup>
                                <m:sSupPr>
                                  <m:ctrlPr>
                                    <a:rPr lang="en-CA"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−0.11</m:t>
                                  </m:r>
                                </m:sup>
                              </m:sSup>
                              <m:r>
                                <a:rPr lang="en-US" i="1">
                                  <a:latin typeface="Cambria Math" panose="02040503050406030204" pitchFamily="18" charset="0"/>
                                </a:rPr>
                                <m:t>,</m:t>
                              </m:r>
                            </m:e>
                            <m:e>
                              <m:r>
                                <m:rPr>
                                  <m:nor/>
                                </m:rPr>
                                <a:rPr lang="en-US"/>
                                <m:t> </m:t>
                              </m:r>
                              <m:r>
                                <m:rPr>
                                  <m:nor/>
                                </m:rPr>
                                <a:rPr lang="en-US"/>
                                <m:t>for</m:t>
                              </m:r>
                              <m:r>
                                <m:rPr>
                                  <m:nor/>
                                </m:rPr>
                                <a:rPr lang="en-US"/>
                                <m:t> </m:t>
                              </m:r>
                              <m:r>
                                <m:rPr>
                                  <m:nor/>
                                </m:rPr>
                                <a:rPr lang="en-US"/>
                                <m:t>fish</m:t>
                              </m:r>
                            </m:e>
                          </m:mr>
                        </m:m>
                      </m:e>
                    </m:d>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577" t="-76608" b="-69006"/>
                </a:stretch>
              </a:blipFill>
            </p:spPr>
            <p:txBody>
              <a:bodyPr/>
              <a:lstStyle/>
              <a:p>
                <a:r>
                  <a:rPr lang="en-US">
                    <a:noFill/>
                  </a:rPr>
                  <a:t> </a:t>
                </a:r>
              </a:p>
            </p:txBody>
          </p:sp>
        </mc:Fallback>
      </mc:AlternateContent>
      <p:sp>
        <p:nvSpPr>
          <p:cNvPr id="29" name="TextBox 28"/>
          <p:cNvSpPr txBox="1"/>
          <p:nvPr/>
        </p:nvSpPr>
        <p:spPr>
          <a:xfrm>
            <a:off x="0" y="0"/>
            <a:ext cx="12192000" cy="461665"/>
          </a:xfrm>
          <a:prstGeom prst="rect">
            <a:avLst/>
          </a:prstGeom>
          <a:solidFill>
            <a:schemeClr val="accent6">
              <a:lumMod val="75000"/>
            </a:schemeClr>
          </a:solidFill>
        </p:spPr>
        <p:txBody>
          <a:bodyPr wrap="square" rtlCol="0">
            <a:spAutoFit/>
          </a:bodyPr>
          <a:lstStyle/>
          <a:p>
            <a:r>
              <a:rPr lang="en-CA" sz="2400" b="1" dirty="0">
                <a:solidFill>
                  <a:schemeClr val="bg1"/>
                </a:solidFill>
              </a:rPr>
              <a:t>Methods</a:t>
            </a:r>
          </a:p>
        </p:txBody>
      </p:sp>
      <p:sp>
        <p:nvSpPr>
          <p:cNvPr id="4" name="Slide Number Placeholder 3">
            <a:extLst>
              <a:ext uri="{FF2B5EF4-FFF2-40B4-BE49-F238E27FC236}">
                <a16:creationId xmlns:a16="http://schemas.microsoft.com/office/drawing/2014/main" id="{59856A46-6DFD-6141-8647-71B165A2A8AC}"/>
              </a:ext>
            </a:extLst>
          </p:cNvPr>
          <p:cNvSpPr>
            <a:spLocks noGrp="1"/>
          </p:cNvSpPr>
          <p:nvPr>
            <p:ph type="sldNum" sz="quarter" idx="12"/>
          </p:nvPr>
        </p:nvSpPr>
        <p:spPr/>
        <p:txBody>
          <a:bodyPr/>
          <a:lstStyle/>
          <a:p>
            <a:fld id="{C5DA7052-C423-4619-94C5-7675C9C0BF33}" type="slidenum">
              <a:rPr lang="en-CA" smtClean="0"/>
              <a:pPr/>
              <a:t>97</a:t>
            </a:fld>
            <a:endParaRPr lang="en-CA" dirty="0"/>
          </a:p>
        </p:txBody>
      </p:sp>
    </p:spTree>
    <p:extLst>
      <p:ext uri="{BB962C8B-B14F-4D97-AF65-F5344CB8AC3E}">
        <p14:creationId xmlns:p14="http://schemas.microsoft.com/office/powerpoint/2010/main" val="2170962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461665"/>
          </a:xfrm>
          <a:prstGeom prst="rect">
            <a:avLst/>
          </a:prstGeom>
          <a:solidFill>
            <a:srgbClr val="70058D"/>
          </a:solidFill>
        </p:spPr>
        <p:txBody>
          <a:bodyPr wrap="square" rtlCol="0">
            <a:spAutoFit/>
          </a:bodyPr>
          <a:lstStyle/>
          <a:p>
            <a:r>
              <a:rPr lang="en-CA" sz="2400" b="1" dirty="0">
                <a:solidFill>
                  <a:schemeClr val="bg1"/>
                </a:solidFill>
              </a:rPr>
              <a:t>Results</a:t>
            </a:r>
          </a:p>
        </p:txBody>
      </p:sp>
      <p:pic>
        <p:nvPicPr>
          <p:cNvPr id="3" name="Picture 2"/>
          <p:cNvPicPr>
            <a:picLocks noChangeAspect="1"/>
          </p:cNvPicPr>
          <p:nvPr/>
        </p:nvPicPr>
        <p:blipFill>
          <a:blip r:embed="rId3"/>
          <a:stretch>
            <a:fillRect/>
          </a:stretch>
        </p:blipFill>
        <p:spPr>
          <a:xfrm>
            <a:off x="2775236" y="461665"/>
            <a:ext cx="6641528" cy="6396335"/>
          </a:xfrm>
          <a:prstGeom prst="rect">
            <a:avLst/>
          </a:prstGeom>
        </p:spPr>
      </p:pic>
      <p:sp>
        <p:nvSpPr>
          <p:cNvPr id="2" name="Slide Number Placeholder 1">
            <a:extLst>
              <a:ext uri="{FF2B5EF4-FFF2-40B4-BE49-F238E27FC236}">
                <a16:creationId xmlns:a16="http://schemas.microsoft.com/office/drawing/2014/main" id="{395E06E9-1751-314C-892E-B795C7A17C93}"/>
              </a:ext>
            </a:extLst>
          </p:cNvPr>
          <p:cNvSpPr>
            <a:spLocks noGrp="1"/>
          </p:cNvSpPr>
          <p:nvPr>
            <p:ph type="sldNum" sz="quarter" idx="12"/>
          </p:nvPr>
        </p:nvSpPr>
        <p:spPr/>
        <p:txBody>
          <a:bodyPr/>
          <a:lstStyle/>
          <a:p>
            <a:fld id="{C5DA7052-C423-4619-94C5-7675C9C0BF33}" type="slidenum">
              <a:rPr lang="en-CA" smtClean="0"/>
              <a:pPr/>
              <a:t>98</a:t>
            </a:fld>
            <a:endParaRPr lang="en-CA" dirty="0"/>
          </a:p>
        </p:txBody>
      </p:sp>
    </p:spTree>
    <p:extLst>
      <p:ext uri="{BB962C8B-B14F-4D97-AF65-F5344CB8AC3E}">
        <p14:creationId xmlns:p14="http://schemas.microsoft.com/office/powerpoint/2010/main" val="2022593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15538</TotalTime>
  <Words>5728</Words>
  <Application>Microsoft Macintosh PowerPoint</Application>
  <PresentationFormat>Widescreen</PresentationFormat>
  <Paragraphs>998</Paragraphs>
  <Slides>99</Slides>
  <Notes>99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Calibri Light</vt:lpstr>
      <vt:lpstr>Cambria Math</vt:lpstr>
      <vt:lpstr>Mangal</vt:lpstr>
      <vt:lpstr>Wingdings</vt:lpstr>
      <vt:lpstr>Office Theme</vt:lpstr>
      <vt:lpstr>The Role Of Fish Life Histories In Allometrically Scaled Food-Web Dynamics</vt:lpstr>
      <vt:lpstr>Fish size has been decreasing</vt:lpstr>
      <vt:lpstr>Life History Shifts</vt:lpstr>
      <vt:lpstr>Fish Size is Important</vt:lpstr>
      <vt:lpstr>Increased competition between species</vt:lpstr>
      <vt:lpstr>Predator-Prey Body Mass Ratio</vt:lpstr>
      <vt:lpstr>Food Webs</vt:lpstr>
      <vt:lpstr>Food Webs</vt:lpstr>
      <vt:lpstr>The Model</vt:lpstr>
      <vt:lpstr>Allometric Trophic Network</vt:lpstr>
      <vt:lpstr>Model Development Plan</vt:lpstr>
      <vt:lpstr>Species Matrix</vt:lpstr>
      <vt:lpstr>Niche Model</vt:lpstr>
      <vt:lpstr>Discarding Unrealistic Webs</vt:lpstr>
      <vt:lpstr>Filling out the web</vt:lpstr>
      <vt:lpstr>Short-Weighted Trophic Position</vt:lpstr>
      <vt:lpstr>PowerPoint Presentation</vt:lpstr>
      <vt:lpstr>Constructing the Web: What are we Missing?</vt:lpstr>
      <vt:lpstr>Allometric Ratios</vt:lpstr>
      <vt:lpstr>Mass from Allometric Ratios</vt:lpstr>
      <vt:lpstr>Mass Calculation Improvement</vt:lpstr>
      <vt:lpstr>Metabolic Rates</vt:lpstr>
      <vt:lpstr>Species Matrix</vt:lpstr>
      <vt:lpstr>Species Matrix</vt:lpstr>
      <vt:lpstr>Von Bertalanffy Growth</vt:lpstr>
      <vt:lpstr>PowerPoint Presentation</vt:lpstr>
      <vt:lpstr>PowerPoint Presentation</vt:lpstr>
      <vt:lpstr>Leslie Matrix</vt:lpstr>
      <vt:lpstr>System of Equations</vt:lpstr>
      <vt:lpstr>System of Equations</vt:lpstr>
      <vt:lpstr>Model Types</vt:lpstr>
      <vt:lpstr>Model Types</vt:lpstr>
      <vt:lpstr>Results</vt:lpstr>
      <vt:lpstr>Model Realism</vt:lpstr>
      <vt:lpstr>Model Realism</vt:lpstr>
      <vt:lpstr>General Simulations</vt:lpstr>
      <vt:lpstr>General Simulations</vt:lpstr>
      <vt:lpstr>General Simulations</vt:lpstr>
      <vt:lpstr>General Simulations</vt:lpstr>
      <vt:lpstr>Discussion</vt:lpstr>
      <vt:lpstr>Linked Model</vt:lpstr>
      <vt:lpstr>Linked Model</vt:lpstr>
      <vt:lpstr>Mougi Paper</vt:lpstr>
      <vt:lpstr>Model Limitations</vt:lpstr>
      <vt:lpstr>Future Research </vt:lpstr>
      <vt:lpstr>Thank you!</vt:lpstr>
      <vt:lpstr>“Functional Species”</vt:lpstr>
      <vt:lpstr>Ecosystem Stability</vt:lpstr>
      <vt:lpstr>Lake Constance</vt:lpstr>
      <vt:lpstr>Lake Constance</vt:lpstr>
      <vt:lpstr>Life History Shifts</vt:lpstr>
      <vt:lpstr>Fish Size is Important</vt:lpstr>
      <vt:lpstr>Ecosystem Stability</vt:lpstr>
      <vt:lpstr>PowerPoint Presentation</vt:lpstr>
      <vt:lpstr>Leslie Matrix</vt:lpstr>
      <vt:lpstr>Species Matrix</vt:lpstr>
      <vt:lpstr>Species Matrix</vt:lpstr>
      <vt:lpstr>Cannibalism</vt:lpstr>
      <vt:lpstr>What Happens When Fish Get Smaller?</vt:lpstr>
      <vt:lpstr>Dietary Shifts</vt:lpstr>
      <vt:lpstr>Dietary Shifts</vt:lpstr>
      <vt:lpstr>Faster Life Histories</vt:lpstr>
      <vt:lpstr>Metabolic Rates</vt:lpstr>
      <vt:lpstr>Summary</vt:lpstr>
      <vt:lpstr>PowerPoint Presentation</vt:lpstr>
      <vt:lpstr>PowerPoint Presentation</vt:lpstr>
      <vt:lpstr>Analysis</vt:lpstr>
      <vt:lpstr>PowerPoint Presentation</vt:lpstr>
      <vt:lpstr>PowerPoint Presentation</vt:lpstr>
      <vt:lpstr>PowerPoint Presentation</vt:lpstr>
      <vt:lpstr>Causality can still be misinterpreted</vt:lpstr>
      <vt:lpstr>PowerPoint Presentation</vt:lpstr>
      <vt:lpstr>PowerPoint Presentation</vt:lpstr>
      <vt:lpstr>Sidenote</vt:lpstr>
      <vt:lpstr>Separating it into phases</vt:lpstr>
      <vt:lpstr>Separating it into phases</vt:lpstr>
      <vt:lpstr>PowerPoint Presentation</vt:lpstr>
      <vt:lpstr>Objective:  What Influences Stability?</vt:lpstr>
      <vt:lpstr>PowerPoint Presentation</vt:lpstr>
      <vt:lpstr>Outline</vt:lpstr>
      <vt:lpstr>Questions That Can Be Answered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Filling out the web</vt:lpstr>
      <vt:lpstr>System of Equations</vt:lpstr>
      <vt:lpstr>Metabolic Rates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Jurassic Park</dc:creator>
  <cp:lastModifiedBy>Stephanie Bland</cp:lastModifiedBy>
  <cp:revision>376</cp:revision>
  <cp:lastPrinted>2017-03-31T18:29:51Z</cp:lastPrinted>
  <dcterms:created xsi:type="dcterms:W3CDTF">2016-03-24T17:35:38Z</dcterms:created>
  <dcterms:modified xsi:type="dcterms:W3CDTF">2018-06-25T12:15:25Z</dcterms:modified>
</cp:coreProperties>
</file>